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2" r:id="rId1"/>
  </p:sldMasterIdLst>
  <p:notesMasterIdLst>
    <p:notesMasterId r:id="rId89"/>
  </p:notesMasterIdLst>
  <p:sldIdLst>
    <p:sldId id="256" r:id="rId2"/>
    <p:sldId id="257" r:id="rId3"/>
    <p:sldId id="258" r:id="rId4"/>
    <p:sldId id="259" r:id="rId5"/>
    <p:sldId id="260" r:id="rId6"/>
    <p:sldId id="261" r:id="rId7"/>
    <p:sldId id="263" r:id="rId8"/>
    <p:sldId id="280" r:id="rId9"/>
    <p:sldId id="264" r:id="rId10"/>
    <p:sldId id="343" r:id="rId11"/>
    <p:sldId id="265" r:id="rId12"/>
    <p:sldId id="266" r:id="rId13"/>
    <p:sldId id="267" r:id="rId14"/>
    <p:sldId id="269" r:id="rId15"/>
    <p:sldId id="281" r:id="rId16"/>
    <p:sldId id="270" r:id="rId17"/>
    <p:sldId id="272" r:id="rId18"/>
    <p:sldId id="273" r:id="rId19"/>
    <p:sldId id="274" r:id="rId20"/>
    <p:sldId id="275" r:id="rId21"/>
    <p:sldId id="276" r:id="rId22"/>
    <p:sldId id="345" r:id="rId23"/>
    <p:sldId id="346" r:id="rId24"/>
    <p:sldId id="344" r:id="rId25"/>
    <p:sldId id="347" r:id="rId26"/>
    <p:sldId id="277" r:id="rId27"/>
    <p:sldId id="282" r:id="rId28"/>
    <p:sldId id="283" r:id="rId29"/>
    <p:sldId id="285" r:id="rId30"/>
    <p:sldId id="286" r:id="rId31"/>
    <p:sldId id="341"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2" r:id="rId46"/>
    <p:sldId id="300" r:id="rId47"/>
    <p:sldId id="301" r:id="rId48"/>
    <p:sldId id="303" r:id="rId49"/>
    <p:sldId id="329" r:id="rId50"/>
    <p:sldId id="304" r:id="rId51"/>
    <p:sldId id="305" r:id="rId52"/>
    <p:sldId id="306" r:id="rId53"/>
    <p:sldId id="342" r:id="rId54"/>
    <p:sldId id="307" r:id="rId55"/>
    <p:sldId id="308" r:id="rId56"/>
    <p:sldId id="309" r:id="rId57"/>
    <p:sldId id="330" r:id="rId58"/>
    <p:sldId id="331" r:id="rId59"/>
    <p:sldId id="311" r:id="rId60"/>
    <p:sldId id="312" r:id="rId61"/>
    <p:sldId id="332" r:id="rId62"/>
    <p:sldId id="314" r:id="rId63"/>
    <p:sldId id="333" r:id="rId64"/>
    <p:sldId id="315" r:id="rId65"/>
    <p:sldId id="316" r:id="rId66"/>
    <p:sldId id="317" r:id="rId67"/>
    <p:sldId id="334" r:id="rId68"/>
    <p:sldId id="348" r:id="rId69"/>
    <p:sldId id="318" r:id="rId70"/>
    <p:sldId id="319" r:id="rId71"/>
    <p:sldId id="323" r:id="rId72"/>
    <p:sldId id="336" r:id="rId73"/>
    <p:sldId id="327" r:id="rId74"/>
    <p:sldId id="337" r:id="rId75"/>
    <p:sldId id="338" r:id="rId76"/>
    <p:sldId id="349" r:id="rId77"/>
    <p:sldId id="328" r:id="rId78"/>
    <p:sldId id="320" r:id="rId79"/>
    <p:sldId id="340" r:id="rId80"/>
    <p:sldId id="321" r:id="rId81"/>
    <p:sldId id="350" r:id="rId82"/>
    <p:sldId id="351" r:id="rId83"/>
    <p:sldId id="352" r:id="rId84"/>
    <p:sldId id="353" r:id="rId85"/>
    <p:sldId id="354" r:id="rId86"/>
    <p:sldId id="355" r:id="rId87"/>
    <p:sldId id="356"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3212" autoAdjust="0"/>
  </p:normalViewPr>
  <p:slideViewPr>
    <p:cSldViewPr snapToGrid="0">
      <p:cViewPr varScale="1">
        <p:scale>
          <a:sx n="81" d="100"/>
          <a:sy n="81" d="100"/>
        </p:scale>
        <p:origin x="120" y="2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37FB3D-6824-4568-9CB3-2ACCE8E977D0}" type="datetimeFigureOut">
              <a:rPr lang="en-US" smtClean="0"/>
              <a:pPr/>
              <a:t>5/11/2016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96AD43-B7F1-49AF-B981-A14F17D82FC4}" type="slidenum">
              <a:rPr lang="en-US" smtClean="0"/>
              <a:pPr/>
              <a:t>‹#›</a:t>
            </a:fld>
            <a:endParaRPr lang="en-US"/>
          </a:p>
        </p:txBody>
      </p:sp>
    </p:spTree>
    <p:extLst>
      <p:ext uri="{BB962C8B-B14F-4D97-AF65-F5344CB8AC3E}">
        <p14:creationId xmlns:p14="http://schemas.microsoft.com/office/powerpoint/2010/main" val="3755341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mailto:linkedjazz@linkedjazz.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dcevents.dublincore.org/IntConf/index/pages/view/abstracts-2014"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www.deutsche-digitale-bibliothek.de/entity/11850553X?query=johann+sebastian+bach&amp;rows=20&amp;offset=0&amp;viewType=list&amp;firstHit=ENM7WVTEHB72BSRO2RFOINNLVAHPHYUV&amp;lastHit=lasthit"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dcevents.dublincore.org/IntConf/index/pages/view/abstracts-2014"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www.deutsche-digitale-bibliothek.de/entity/11850553X?query=johann+sebastian+bach&amp;rows=20&amp;offset=0&amp;viewType=list&amp;firstHit=ENM7WVTEHB72BSRO2RFOINNLVAHPHYUV&amp;lastHit=lasthit"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dcevents.dublincore.org/IntConf/index/pages/view/abstracts-2014"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ww.deutsche-digitale-bibliothek.de/entity/11850553X?query=johann+sebastian+bach&amp;rows=20&amp;offset=0&amp;viewType=list&amp;firstHit=ENM7WVTEHB72BSRO2RFOINNLVAHPHYUV&amp;lastHit=lasthit"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dcevents.dublincore.org/IntConf/index/pages/view/abstracts-2014"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www.deutsche-digitale-bibliothek.de/entity/11850553X?query=johann+sebastian+bach&amp;rows=20&amp;offset=0&amp;viewType=list&amp;firstHit=ENM7WVTEHB72BSRO2RFOINNLVAHPHYUV&amp;lastHit=lasthit"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dcevents.dublincore.org/IntConf/index/pages/view/abstracts-2014"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www.deutsche-digitale-bibliothek.de/entity/11850553X?query=johann+sebastian+bach&amp;rows=20&amp;offset=0&amp;viewType=list&amp;firstHit=ENM7WVTEHB72BSRO2RFOINNLVAHPHYUV&amp;lastHit=lasthi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 comments or observations? Save</a:t>
            </a:r>
            <a:r>
              <a:rPr lang="en-US" baseline="0" dirty="0" smtClean="0"/>
              <a:t> “how did they do this” questions until later</a:t>
            </a:r>
            <a:endParaRPr lang="en-US" dirty="0"/>
          </a:p>
        </p:txBody>
      </p:sp>
      <p:sp>
        <p:nvSpPr>
          <p:cNvPr id="4" name="Slide Number Placeholder 3"/>
          <p:cNvSpPr>
            <a:spLocks noGrp="1"/>
          </p:cNvSpPr>
          <p:nvPr>
            <p:ph type="sldNum" sz="quarter" idx="10"/>
          </p:nvPr>
        </p:nvSpPr>
        <p:spPr/>
        <p:txBody>
          <a:bodyPr/>
          <a:lstStyle/>
          <a:p>
            <a:fld id="{AF96AD43-B7F1-49AF-B981-A14F17D82FC4}" type="slidenum">
              <a:rPr lang="en-US" smtClean="0"/>
              <a:pPr/>
              <a:t>5</a:t>
            </a:fld>
            <a:endParaRPr lang="en-US" dirty="0"/>
          </a:p>
        </p:txBody>
      </p:sp>
    </p:spTree>
    <p:extLst>
      <p:ext uri="{BB962C8B-B14F-4D97-AF65-F5344CB8AC3E}">
        <p14:creationId xmlns:p14="http://schemas.microsoft.com/office/powerpoint/2010/main" val="2985516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http://slides.com/swyoung/access-2014-linked-data-is-people/embed?style=light</a:t>
            </a:r>
          </a:p>
          <a:p>
            <a:endParaRPr lang="en-US" dirty="0" smtClean="0"/>
          </a:p>
          <a:p>
            <a:r>
              <a:rPr lang="en-US" dirty="0" smtClean="0"/>
              <a:t>2 things – improve</a:t>
            </a:r>
            <a:r>
              <a:rPr lang="en-US" baseline="0" dirty="0" smtClean="0"/>
              <a:t> visibility in web search – see if using structured data and schema.org improves results when you search that person</a:t>
            </a:r>
          </a:p>
          <a:p>
            <a:r>
              <a:rPr lang="en-US" baseline="0" dirty="0" smtClean="0"/>
              <a:t>--allow visualization of relationships which I will talk about in a moment</a:t>
            </a:r>
          </a:p>
          <a:p>
            <a:endParaRPr lang="en-US" baseline="0" dirty="0" smtClean="0"/>
          </a:p>
          <a:p>
            <a:r>
              <a:rPr lang="en-US" baseline="0" dirty="0" smtClean="0"/>
              <a:t>Project a Montana State; presentation by Jason Clark and Scott Young at Access 2014</a:t>
            </a:r>
            <a:endParaRPr lang="en-CA" dirty="0"/>
          </a:p>
        </p:txBody>
      </p:sp>
      <p:sp>
        <p:nvSpPr>
          <p:cNvPr id="4" name="Slide Number Placeholder 3"/>
          <p:cNvSpPr>
            <a:spLocks noGrp="1"/>
          </p:cNvSpPr>
          <p:nvPr>
            <p:ph type="sldNum" sz="quarter" idx="10"/>
          </p:nvPr>
        </p:nvSpPr>
        <p:spPr/>
        <p:txBody>
          <a:bodyPr/>
          <a:lstStyle/>
          <a:p>
            <a:fld id="{C588F24E-278E-4493-8D4E-5635ED5757A6}" type="slidenum">
              <a:rPr lang="en-CA" smtClean="0"/>
              <a:pPr/>
              <a:t>16</a:t>
            </a:fld>
            <a:endParaRPr lang="en-CA" dirty="0"/>
          </a:p>
        </p:txBody>
      </p:sp>
    </p:spTree>
    <p:extLst>
      <p:ext uri="{BB962C8B-B14F-4D97-AF65-F5344CB8AC3E}">
        <p14:creationId xmlns:p14="http://schemas.microsoft.com/office/powerpoint/2010/main" val="4022179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Montana</a:t>
            </a:r>
            <a:r>
              <a:rPr lang="en-US" baseline="0" dirty="0" smtClean="0"/>
              <a:t> State – not only make more visible on the web, allow visualizations by library users and staff to see relationships between staff and their expertise etc. New ways to explore library skills and relationships</a:t>
            </a:r>
            <a:endParaRPr lang="en-CA" dirty="0"/>
          </a:p>
        </p:txBody>
      </p:sp>
      <p:sp>
        <p:nvSpPr>
          <p:cNvPr id="4" name="Slide Number Placeholder 3"/>
          <p:cNvSpPr>
            <a:spLocks noGrp="1"/>
          </p:cNvSpPr>
          <p:nvPr>
            <p:ph type="sldNum" sz="quarter" idx="10"/>
          </p:nvPr>
        </p:nvSpPr>
        <p:spPr/>
        <p:txBody>
          <a:bodyPr/>
          <a:lstStyle/>
          <a:p>
            <a:fld id="{C588F24E-278E-4493-8D4E-5635ED5757A6}" type="slidenum">
              <a:rPr lang="en-CA" smtClean="0"/>
              <a:pPr/>
              <a:t>17</a:t>
            </a:fld>
            <a:endParaRPr lang="en-CA" dirty="0"/>
          </a:p>
        </p:txBody>
      </p:sp>
    </p:spTree>
    <p:extLst>
      <p:ext uri="{BB962C8B-B14F-4D97-AF65-F5344CB8AC3E}">
        <p14:creationId xmlns:p14="http://schemas.microsoft.com/office/powerpoint/2010/main" val="2520756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http://works.bepress.com/corylampert/</a:t>
            </a:r>
          </a:p>
          <a:p>
            <a:r>
              <a:rPr lang="en-CA" dirty="0" smtClean="0"/>
              <a:t>https://www.library.unlv.edu/linked-data</a:t>
            </a:r>
            <a:endParaRPr lang="en-CA" dirty="0"/>
          </a:p>
        </p:txBody>
      </p:sp>
      <p:sp>
        <p:nvSpPr>
          <p:cNvPr id="4" name="Slide Number Placeholder 3"/>
          <p:cNvSpPr>
            <a:spLocks noGrp="1"/>
          </p:cNvSpPr>
          <p:nvPr>
            <p:ph type="sldNum" sz="quarter" idx="10"/>
          </p:nvPr>
        </p:nvSpPr>
        <p:spPr/>
        <p:txBody>
          <a:bodyPr/>
          <a:lstStyle/>
          <a:p>
            <a:fld id="{C588F24E-278E-4493-8D4E-5635ED5757A6}" type="slidenum">
              <a:rPr lang="en-CA" smtClean="0"/>
              <a:pPr/>
              <a:t>18</a:t>
            </a:fld>
            <a:endParaRPr lang="en-CA" dirty="0"/>
          </a:p>
        </p:txBody>
      </p:sp>
    </p:spTree>
    <p:extLst>
      <p:ext uri="{BB962C8B-B14F-4D97-AF65-F5344CB8AC3E}">
        <p14:creationId xmlns:p14="http://schemas.microsoft.com/office/powerpoint/2010/main" val="700487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Mash-up sources of information and the information itself across collections</a:t>
            </a:r>
            <a:endParaRPr lang="en-CA" dirty="0"/>
          </a:p>
        </p:txBody>
      </p:sp>
      <p:sp>
        <p:nvSpPr>
          <p:cNvPr id="4" name="Slide Number Placeholder 3"/>
          <p:cNvSpPr>
            <a:spLocks noGrp="1"/>
          </p:cNvSpPr>
          <p:nvPr>
            <p:ph type="sldNum" sz="quarter" idx="10"/>
          </p:nvPr>
        </p:nvSpPr>
        <p:spPr/>
        <p:txBody>
          <a:bodyPr/>
          <a:lstStyle/>
          <a:p>
            <a:fld id="{C588F24E-278E-4493-8D4E-5635ED5757A6}" type="slidenum">
              <a:rPr lang="en-CA" smtClean="0"/>
              <a:pPr/>
              <a:t>19</a:t>
            </a:fld>
            <a:endParaRPr lang="en-CA" dirty="0"/>
          </a:p>
        </p:txBody>
      </p:sp>
    </p:spTree>
    <p:extLst>
      <p:ext uri="{BB962C8B-B14F-4D97-AF65-F5344CB8AC3E}">
        <p14:creationId xmlns:p14="http://schemas.microsoft.com/office/powerpoint/2010/main" val="3675909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About 52</a:t>
            </a:r>
            <a:r>
              <a:rPr lang="en-US" baseline="30000" dirty="0" smtClean="0"/>
              <a:t>nd</a:t>
            </a:r>
            <a:r>
              <a:rPr lang="en-US" dirty="0" smtClean="0"/>
              <a:t> Street</a:t>
            </a:r>
          </a:p>
          <a:p>
            <a:r>
              <a:rPr lang="en-US" dirty="0" smtClean="0"/>
              <a:t>Linked Jazz 52nd Street is a crowdsourcing tool that functions as an essential part of the overall Linked Jazz project. Linked Jazz 52nd Street invites users to select the type of relationship shared by jazz musicians based on short excerpts of interview transcripts pulled from jazz history archives. The relationships that users choose contribute to the Linked Open Data semantics on these jazz musicians. </a:t>
            </a:r>
            <a:br>
              <a:rPr lang="en-US" dirty="0" smtClean="0"/>
            </a:br>
            <a:r>
              <a:rPr lang="en-US" dirty="0" smtClean="0"/>
              <a:t/>
            </a:r>
            <a:br>
              <a:rPr lang="en-US" dirty="0" smtClean="0"/>
            </a:br>
            <a:r>
              <a:rPr lang="en-US" dirty="0" smtClean="0"/>
              <a:t>How exactly does that work? User contributions to Linked Jazz 52nd Street fill in the blanks for computers. Before a user chooses a relationship, the computer only knows that Musician A and Musician B have some sort of relationship. Using the Linked Jazz 52nd Street interface, users can tell the computer that Musician A was the mentor of Musician B, that Musician C has met Musician D, and that Musician X toured with Musician Y. These relationships are then translated into Linked Open Data readable by computers, which can then be manipulated to visualize the jazz community network. Each choice that a user makes thus contributes to a richer and more sophisticated understanding of the complex relationships within the jazz community. </a:t>
            </a:r>
            <a:br>
              <a:rPr lang="en-US" dirty="0" smtClean="0"/>
            </a:br>
            <a:r>
              <a:rPr lang="en-US" dirty="0" smtClean="0"/>
              <a:t/>
            </a:r>
            <a:br>
              <a:rPr lang="en-US" dirty="0" smtClean="0"/>
            </a:br>
            <a:r>
              <a:rPr lang="en-US" dirty="0" smtClean="0"/>
              <a:t>This is a prototype tool under active development, if you have any comments or ideas we would </a:t>
            </a:r>
            <a:r>
              <a:rPr lang="en-US" dirty="0" smtClean="0">
                <a:hlinkClick r:id="rId3"/>
              </a:rPr>
              <a:t>love to hear them!</a:t>
            </a:r>
            <a:endParaRPr lang="en-CA" dirty="0"/>
          </a:p>
        </p:txBody>
      </p:sp>
      <p:sp>
        <p:nvSpPr>
          <p:cNvPr id="4" name="Slide Number Placeholder 3"/>
          <p:cNvSpPr>
            <a:spLocks noGrp="1"/>
          </p:cNvSpPr>
          <p:nvPr>
            <p:ph type="sldNum" sz="quarter" idx="10"/>
          </p:nvPr>
        </p:nvSpPr>
        <p:spPr/>
        <p:txBody>
          <a:bodyPr/>
          <a:lstStyle/>
          <a:p>
            <a:fld id="{C588F24E-278E-4493-8D4E-5635ED5757A6}" type="slidenum">
              <a:rPr lang="en-CA" smtClean="0"/>
              <a:pPr/>
              <a:t>20</a:t>
            </a:fld>
            <a:endParaRPr lang="en-CA" dirty="0"/>
          </a:p>
        </p:txBody>
      </p:sp>
    </p:spTree>
    <p:extLst>
      <p:ext uri="{BB962C8B-B14F-4D97-AF65-F5344CB8AC3E}">
        <p14:creationId xmlns:p14="http://schemas.microsoft.com/office/powerpoint/2010/main" val="1085204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b="1" kern="1200" dirty="0" smtClean="0">
                <a:solidFill>
                  <a:schemeClr val="tx1"/>
                </a:solidFill>
                <a:effectLst/>
                <a:latin typeface="+mn-lt"/>
                <a:ea typeface="+mn-ea"/>
                <a:cs typeface="+mn-cs"/>
              </a:rPr>
              <a:t>Internal modelling + external linking</a:t>
            </a:r>
          </a:p>
          <a:p>
            <a:pPr marL="0" marR="0" indent="0" algn="l" defTabSz="914400" rtl="0" eaLnBrk="1" fontAlgn="auto" latinLnBrk="0" hangingPunct="1">
              <a:lnSpc>
                <a:spcPct val="100000"/>
              </a:lnSpc>
              <a:spcBef>
                <a:spcPts val="0"/>
              </a:spcBef>
              <a:spcAft>
                <a:spcPts val="0"/>
              </a:spcAft>
              <a:buClrTx/>
              <a:buSzTx/>
              <a:buFontTx/>
              <a:buNone/>
              <a:tabLst/>
              <a:defRPr/>
            </a:pPr>
            <a:r>
              <a:rPr lang="en-CA" sz="1200" b="1" kern="1200" dirty="0" smtClean="0">
                <a:solidFill>
                  <a:schemeClr val="tx1"/>
                </a:solidFill>
                <a:effectLst/>
                <a:latin typeface="+mn-lt"/>
                <a:ea typeface="+mn-ea"/>
                <a:cs typeface="+mn-cs"/>
              </a:rPr>
              <a:t>«</a:t>
            </a:r>
            <a:r>
              <a:rPr lang="en-CA" sz="1200" kern="1200" dirty="0" smtClean="0">
                <a:solidFill>
                  <a:schemeClr val="tx1"/>
                </a:solidFill>
                <a:effectLst/>
                <a:latin typeface="+mn-lt"/>
                <a:ea typeface="+mn-ea"/>
                <a:cs typeface="+mn-cs"/>
              </a:rPr>
              <a:t> </a:t>
            </a:r>
            <a:r>
              <a:rPr lang="en-CA" sz="1200" i="1" u="none" strike="noStrike" kern="1200" dirty="0" smtClean="0">
                <a:solidFill>
                  <a:schemeClr val="tx1"/>
                </a:solidFill>
                <a:effectLst/>
                <a:latin typeface="+mn-lt"/>
                <a:ea typeface="+mn-ea"/>
                <a:cs typeface="+mn-cs"/>
                <a:hlinkClick r:id="rId3"/>
              </a:rPr>
              <a:t>Applying a Linked Data Compliant Model: The Usage of the Europeana Data Model by the Deutsche Digitale Bibliothek</a:t>
            </a:r>
            <a:r>
              <a:rPr lang="en-CA" sz="1200" kern="1200" dirty="0" smtClean="0">
                <a:solidFill>
                  <a:schemeClr val="tx1"/>
                </a:solidFill>
                <a:effectLst/>
                <a:latin typeface="+mn-lt"/>
                <a:ea typeface="+mn-ea"/>
                <a:cs typeface="+mn-cs"/>
              </a:rPr>
              <a:t> </a:t>
            </a:r>
            <a:r>
              <a:rPr lang="en-CA" sz="1200" b="1" kern="1200" dirty="0" smtClean="0">
                <a:solidFill>
                  <a:schemeClr val="tx1"/>
                </a:solidFill>
                <a:effectLst/>
                <a:latin typeface="+mn-lt"/>
                <a:ea typeface="+mn-ea"/>
                <a:cs typeface="+mn-cs"/>
              </a:rPr>
              <a:t>»</a:t>
            </a:r>
            <a:r>
              <a:rPr lang="en-CA" sz="1200" kern="1200" dirty="0" smtClean="0">
                <a:solidFill>
                  <a:schemeClr val="tx1"/>
                </a:solidFill>
                <a:effectLst/>
                <a:latin typeface="+mn-lt"/>
                <a:ea typeface="+mn-ea"/>
                <a:cs typeface="+mn-cs"/>
              </a:rPr>
              <a:t/>
            </a:r>
            <a:br>
              <a:rPr lang="en-CA" sz="1200" kern="1200" dirty="0" smtClean="0">
                <a:solidFill>
                  <a:schemeClr val="tx1"/>
                </a:solidFill>
                <a:effectLst/>
                <a:latin typeface="+mn-lt"/>
                <a:ea typeface="+mn-ea"/>
                <a:cs typeface="+mn-cs"/>
              </a:rPr>
            </a:br>
            <a:r>
              <a:rPr lang="en-CA" sz="1200" kern="1200" dirty="0" smtClean="0">
                <a:solidFill>
                  <a:schemeClr val="tx1"/>
                </a:solidFill>
                <a:effectLst/>
                <a:latin typeface="+mn-lt"/>
                <a:ea typeface="+mn-ea"/>
                <a:cs typeface="+mn-cs"/>
              </a:rPr>
              <a:t>Stefanie Rűhle, Francesca Schulze &amp; Michael Bűchner</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-linked data at the german digital library and extensions to the EDM model</a:t>
            </a:r>
          </a:p>
          <a:p>
            <a:r>
              <a:rPr lang="en-CA" sz="1200" kern="1200" dirty="0" smtClean="0">
                <a:solidFill>
                  <a:schemeClr val="tx1"/>
                </a:solidFill>
                <a:effectLst/>
                <a:latin typeface="+mn-lt"/>
                <a:ea typeface="+mn-ea"/>
                <a:cs typeface="+mn-cs"/>
              </a:rPr>
              <a:t>-digital cultural heritage in Germany – want to have a sustained insfrastrucutre for sending data to Europeana</a:t>
            </a:r>
          </a:p>
          <a:p>
            <a:r>
              <a:rPr lang="en-CA" sz="1200" kern="1200" dirty="0" smtClean="0">
                <a:solidFill>
                  <a:schemeClr val="tx1"/>
                </a:solidFill>
                <a:effectLst/>
                <a:latin typeface="+mn-lt"/>
                <a:ea typeface="+mn-ea"/>
                <a:cs typeface="+mn-cs"/>
              </a:rPr>
              <a:t>-facet-based search based on original model</a:t>
            </a:r>
          </a:p>
          <a:p>
            <a:r>
              <a:rPr lang="en-CA" sz="1200" kern="1200" dirty="0" smtClean="0">
                <a:solidFill>
                  <a:schemeClr val="tx1"/>
                </a:solidFill>
                <a:effectLst/>
                <a:latin typeface="+mn-lt"/>
                <a:ea typeface="+mn-ea"/>
                <a:cs typeface="+mn-cs"/>
              </a:rPr>
              <a:t>-entry point into persons pages – access from various data sources using linked data</a:t>
            </a:r>
          </a:p>
          <a:p>
            <a:r>
              <a:rPr lang="en-CA" sz="1200" kern="1200" dirty="0" smtClean="0">
                <a:solidFill>
                  <a:schemeClr val="tx1"/>
                </a:solidFill>
                <a:effectLst/>
                <a:latin typeface="+mn-lt"/>
                <a:ea typeface="+mn-ea"/>
                <a:cs typeface="+mn-cs"/>
              </a:rPr>
              <a:t>-semantic relations to create hierarchies</a:t>
            </a:r>
          </a:p>
          <a:p>
            <a:r>
              <a:rPr lang="en-CA" sz="1200" kern="1200" dirty="0" smtClean="0">
                <a:solidFill>
                  <a:schemeClr val="tx1"/>
                </a:solidFill>
                <a:effectLst/>
                <a:latin typeface="+mn-lt"/>
                <a:ea typeface="+mn-ea"/>
                <a:cs typeface="+mn-cs"/>
              </a:rPr>
              <a:t>e.g. search Bach to see the persons page  </a:t>
            </a:r>
            <a:r>
              <a:rPr lang="en-CA" sz="1200" u="sng" kern="1200" dirty="0" smtClean="0">
                <a:solidFill>
                  <a:schemeClr val="tx1"/>
                </a:solidFill>
                <a:effectLst/>
                <a:latin typeface="+mn-lt"/>
                <a:ea typeface="+mn-ea"/>
                <a:cs typeface="+mn-cs"/>
                <a:hlinkClick r:id="rId4"/>
              </a:rPr>
              <a:t>https://www.deutsche-digitale-bibliothek.de/entity/11850553X?query=johann+sebastian+bach&amp;rows=20&amp;offset=0&amp;viewType=list&amp;firstHit=ENM7WVTEHB72BSRO2RFOINNLVAHPHYUV&amp;lastHit=lasthit</a:t>
            </a:r>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-CIDOC-CRM – reference model for museums</a:t>
            </a:r>
          </a:p>
          <a:p>
            <a:r>
              <a:rPr lang="en-CA" sz="1200" kern="1200" dirty="0" smtClean="0">
                <a:solidFill>
                  <a:schemeClr val="tx1"/>
                </a:solidFill>
                <a:effectLst/>
                <a:latin typeface="+mn-lt"/>
                <a:ea typeface="+mn-ea"/>
                <a:cs typeface="+mn-cs"/>
              </a:rPr>
              <a:t>-switch to implementing EDM</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JSB info – GND authority file</a:t>
            </a:r>
          </a:p>
          <a:p>
            <a:r>
              <a:rPr lang="en-US" sz="1200" kern="1200" dirty="0" smtClean="0">
                <a:solidFill>
                  <a:schemeClr val="tx1"/>
                </a:solidFill>
                <a:effectLst/>
                <a:latin typeface="+mn-lt"/>
                <a:ea typeface="+mn-ea"/>
                <a:cs typeface="+mn-cs"/>
              </a:rPr>
              <a:t>Involved in/subject of: from the DDB – interlink objects and authorities; create relationships e.g. dcterms:subject</a:t>
            </a:r>
          </a:p>
          <a:p>
            <a:r>
              <a:rPr lang="en-US" sz="1200" kern="1200" dirty="0" smtClean="0">
                <a:solidFill>
                  <a:schemeClr val="tx1"/>
                </a:solidFill>
                <a:effectLst/>
                <a:latin typeface="+mn-lt"/>
                <a:ea typeface="+mn-ea"/>
                <a:cs typeface="+mn-cs"/>
              </a:rPr>
              <a:t>Use external authority file service to</a:t>
            </a:r>
            <a:r>
              <a:rPr lang="en-US" sz="1200" kern="1200" baseline="0" dirty="0" smtClean="0">
                <a:solidFill>
                  <a:schemeClr val="tx1"/>
                </a:solidFill>
                <a:effectLst/>
                <a:latin typeface="+mn-lt"/>
                <a:ea typeface="+mn-ea"/>
                <a:cs typeface="+mn-cs"/>
              </a:rPr>
              <a:t> refer to other sources</a:t>
            </a:r>
          </a:p>
          <a:p>
            <a:r>
              <a:rPr lang="en-US" sz="1200" kern="1200" baseline="0" dirty="0" smtClean="0">
                <a:solidFill>
                  <a:schemeClr val="tx1"/>
                </a:solidFill>
                <a:effectLst/>
                <a:latin typeface="+mn-lt"/>
                <a:ea typeface="+mn-ea"/>
                <a:cs typeface="+mn-cs"/>
              </a:rPr>
              <a:t>Used for facets &amp; hierarchies internally; for export to </a:t>
            </a:r>
            <a:r>
              <a:rPr lang="en-US" sz="1200" kern="1200" baseline="0" dirty="0" err="1" smtClean="0">
                <a:solidFill>
                  <a:schemeClr val="tx1"/>
                </a:solidFill>
                <a:effectLst/>
                <a:latin typeface="+mn-lt"/>
                <a:ea typeface="+mn-ea"/>
                <a:cs typeface="+mn-cs"/>
              </a:rPr>
              <a:t>Europeana</a:t>
            </a:r>
            <a:r>
              <a:rPr lang="en-CA" sz="1200" kern="1200" baseline="0" dirty="0" smtClean="0">
                <a:solidFill>
                  <a:schemeClr val="tx1"/>
                </a:solidFill>
                <a:effectLst/>
                <a:latin typeface="+mn-lt"/>
                <a:ea typeface="+mn-ea"/>
                <a:cs typeface="+mn-cs"/>
              </a:rPr>
              <a:t>/export for resuse</a:t>
            </a:r>
          </a:p>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588F24E-278E-4493-8D4E-5635ED5757A6}" type="slidenum">
              <a:rPr lang="en-CA" smtClean="0"/>
              <a:pPr/>
              <a:t>21</a:t>
            </a:fld>
            <a:endParaRPr lang="en-CA" dirty="0"/>
          </a:p>
        </p:txBody>
      </p:sp>
    </p:spTree>
    <p:extLst>
      <p:ext uri="{BB962C8B-B14F-4D97-AF65-F5344CB8AC3E}">
        <p14:creationId xmlns:p14="http://schemas.microsoft.com/office/powerpoint/2010/main" val="1508890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b="1" kern="1200" dirty="0" smtClean="0">
                <a:solidFill>
                  <a:schemeClr val="tx1"/>
                </a:solidFill>
                <a:effectLst/>
                <a:latin typeface="+mn-lt"/>
                <a:ea typeface="+mn-ea"/>
                <a:cs typeface="+mn-cs"/>
              </a:rPr>
              <a:t>Internal modelling + external linking</a:t>
            </a:r>
          </a:p>
          <a:p>
            <a:pPr marL="0" marR="0" indent="0" algn="l" defTabSz="914400" rtl="0" eaLnBrk="1" fontAlgn="auto" latinLnBrk="0" hangingPunct="1">
              <a:lnSpc>
                <a:spcPct val="100000"/>
              </a:lnSpc>
              <a:spcBef>
                <a:spcPts val="0"/>
              </a:spcBef>
              <a:spcAft>
                <a:spcPts val="0"/>
              </a:spcAft>
              <a:buClrTx/>
              <a:buSzTx/>
              <a:buFontTx/>
              <a:buNone/>
              <a:tabLst/>
              <a:defRPr/>
            </a:pPr>
            <a:r>
              <a:rPr lang="en-CA" sz="1200" b="1" kern="1200" dirty="0" smtClean="0">
                <a:solidFill>
                  <a:schemeClr val="tx1"/>
                </a:solidFill>
                <a:effectLst/>
                <a:latin typeface="+mn-lt"/>
                <a:ea typeface="+mn-ea"/>
                <a:cs typeface="+mn-cs"/>
              </a:rPr>
              <a:t>«</a:t>
            </a:r>
            <a:r>
              <a:rPr lang="en-CA" sz="1200" kern="1200" dirty="0" smtClean="0">
                <a:solidFill>
                  <a:schemeClr val="tx1"/>
                </a:solidFill>
                <a:effectLst/>
                <a:latin typeface="+mn-lt"/>
                <a:ea typeface="+mn-ea"/>
                <a:cs typeface="+mn-cs"/>
              </a:rPr>
              <a:t> </a:t>
            </a:r>
            <a:r>
              <a:rPr lang="en-CA" sz="1200" i="1" u="none" strike="noStrike" kern="1200" dirty="0" smtClean="0">
                <a:solidFill>
                  <a:schemeClr val="tx1"/>
                </a:solidFill>
                <a:effectLst/>
                <a:latin typeface="+mn-lt"/>
                <a:ea typeface="+mn-ea"/>
                <a:cs typeface="+mn-cs"/>
                <a:hlinkClick r:id="rId3"/>
              </a:rPr>
              <a:t>Applying a Linked Data Compliant Model: The Usage of the Europeana Data Model by the Deutsche Digitale Bibliothek</a:t>
            </a:r>
            <a:r>
              <a:rPr lang="en-CA" sz="1200" kern="1200" dirty="0" smtClean="0">
                <a:solidFill>
                  <a:schemeClr val="tx1"/>
                </a:solidFill>
                <a:effectLst/>
                <a:latin typeface="+mn-lt"/>
                <a:ea typeface="+mn-ea"/>
                <a:cs typeface="+mn-cs"/>
              </a:rPr>
              <a:t> </a:t>
            </a:r>
            <a:r>
              <a:rPr lang="en-CA" sz="1200" b="1" kern="1200" dirty="0" smtClean="0">
                <a:solidFill>
                  <a:schemeClr val="tx1"/>
                </a:solidFill>
                <a:effectLst/>
                <a:latin typeface="+mn-lt"/>
                <a:ea typeface="+mn-ea"/>
                <a:cs typeface="+mn-cs"/>
              </a:rPr>
              <a:t>»</a:t>
            </a:r>
            <a:r>
              <a:rPr lang="en-CA" sz="1200" kern="1200" dirty="0" smtClean="0">
                <a:solidFill>
                  <a:schemeClr val="tx1"/>
                </a:solidFill>
                <a:effectLst/>
                <a:latin typeface="+mn-lt"/>
                <a:ea typeface="+mn-ea"/>
                <a:cs typeface="+mn-cs"/>
              </a:rPr>
              <a:t/>
            </a:r>
            <a:br>
              <a:rPr lang="en-CA" sz="1200" kern="1200" dirty="0" smtClean="0">
                <a:solidFill>
                  <a:schemeClr val="tx1"/>
                </a:solidFill>
                <a:effectLst/>
                <a:latin typeface="+mn-lt"/>
                <a:ea typeface="+mn-ea"/>
                <a:cs typeface="+mn-cs"/>
              </a:rPr>
            </a:br>
            <a:r>
              <a:rPr lang="en-CA" sz="1200" kern="1200" dirty="0" smtClean="0">
                <a:solidFill>
                  <a:schemeClr val="tx1"/>
                </a:solidFill>
                <a:effectLst/>
                <a:latin typeface="+mn-lt"/>
                <a:ea typeface="+mn-ea"/>
                <a:cs typeface="+mn-cs"/>
              </a:rPr>
              <a:t>Stefanie Rűhle, Francesca Schulze &amp; Michael Bűchner</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-linked data at the german digital library and extensions to the EDM model</a:t>
            </a:r>
          </a:p>
          <a:p>
            <a:r>
              <a:rPr lang="en-CA" sz="1200" kern="1200" dirty="0" smtClean="0">
                <a:solidFill>
                  <a:schemeClr val="tx1"/>
                </a:solidFill>
                <a:effectLst/>
                <a:latin typeface="+mn-lt"/>
                <a:ea typeface="+mn-ea"/>
                <a:cs typeface="+mn-cs"/>
              </a:rPr>
              <a:t>-digital cultural heritage in Germany – want to have a sustained insfrastrucutre for sending data to Europeana</a:t>
            </a:r>
          </a:p>
          <a:p>
            <a:r>
              <a:rPr lang="en-CA" sz="1200" kern="1200" dirty="0" smtClean="0">
                <a:solidFill>
                  <a:schemeClr val="tx1"/>
                </a:solidFill>
                <a:effectLst/>
                <a:latin typeface="+mn-lt"/>
                <a:ea typeface="+mn-ea"/>
                <a:cs typeface="+mn-cs"/>
              </a:rPr>
              <a:t>-facet-based search based on original model</a:t>
            </a:r>
          </a:p>
          <a:p>
            <a:r>
              <a:rPr lang="en-CA" sz="1200" kern="1200" dirty="0" smtClean="0">
                <a:solidFill>
                  <a:schemeClr val="tx1"/>
                </a:solidFill>
                <a:effectLst/>
                <a:latin typeface="+mn-lt"/>
                <a:ea typeface="+mn-ea"/>
                <a:cs typeface="+mn-cs"/>
              </a:rPr>
              <a:t>-entry point into persons pages – access from various data sources using linked data</a:t>
            </a:r>
          </a:p>
          <a:p>
            <a:r>
              <a:rPr lang="en-CA" sz="1200" kern="1200" dirty="0" smtClean="0">
                <a:solidFill>
                  <a:schemeClr val="tx1"/>
                </a:solidFill>
                <a:effectLst/>
                <a:latin typeface="+mn-lt"/>
                <a:ea typeface="+mn-ea"/>
                <a:cs typeface="+mn-cs"/>
              </a:rPr>
              <a:t>-semantic relations to create hierarchies</a:t>
            </a:r>
          </a:p>
          <a:p>
            <a:r>
              <a:rPr lang="en-CA" sz="1200" kern="1200" dirty="0" smtClean="0">
                <a:solidFill>
                  <a:schemeClr val="tx1"/>
                </a:solidFill>
                <a:effectLst/>
                <a:latin typeface="+mn-lt"/>
                <a:ea typeface="+mn-ea"/>
                <a:cs typeface="+mn-cs"/>
              </a:rPr>
              <a:t>e.g. search Bach to see the persons page  </a:t>
            </a:r>
            <a:r>
              <a:rPr lang="en-CA" sz="1200" u="sng" kern="1200" dirty="0" smtClean="0">
                <a:solidFill>
                  <a:schemeClr val="tx1"/>
                </a:solidFill>
                <a:effectLst/>
                <a:latin typeface="+mn-lt"/>
                <a:ea typeface="+mn-ea"/>
                <a:cs typeface="+mn-cs"/>
                <a:hlinkClick r:id="rId4"/>
              </a:rPr>
              <a:t>https://www.deutsche-digitale-bibliothek.de/entity/11850553X?query=johann+sebastian+bach&amp;rows=20&amp;offset=0&amp;viewType=list&amp;firstHit=ENM7WVTEHB72BSRO2RFOINNLVAHPHYUV&amp;lastHit=lasthit</a:t>
            </a:r>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-CIDOC-CRM – reference model for museums</a:t>
            </a:r>
          </a:p>
          <a:p>
            <a:r>
              <a:rPr lang="en-CA" sz="1200" kern="1200" dirty="0" smtClean="0">
                <a:solidFill>
                  <a:schemeClr val="tx1"/>
                </a:solidFill>
                <a:effectLst/>
                <a:latin typeface="+mn-lt"/>
                <a:ea typeface="+mn-ea"/>
                <a:cs typeface="+mn-cs"/>
              </a:rPr>
              <a:t>-switch to implementing EDM</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JSB info – GND authority file</a:t>
            </a:r>
          </a:p>
          <a:p>
            <a:r>
              <a:rPr lang="en-US" sz="1200" kern="1200" dirty="0" smtClean="0">
                <a:solidFill>
                  <a:schemeClr val="tx1"/>
                </a:solidFill>
                <a:effectLst/>
                <a:latin typeface="+mn-lt"/>
                <a:ea typeface="+mn-ea"/>
                <a:cs typeface="+mn-cs"/>
              </a:rPr>
              <a:t>Involved in/subject of: from the DDB – interlink objects and authorities; create relationships e.g. dcterms:subject</a:t>
            </a:r>
          </a:p>
          <a:p>
            <a:r>
              <a:rPr lang="en-US" sz="1200" kern="1200" dirty="0" smtClean="0">
                <a:solidFill>
                  <a:schemeClr val="tx1"/>
                </a:solidFill>
                <a:effectLst/>
                <a:latin typeface="+mn-lt"/>
                <a:ea typeface="+mn-ea"/>
                <a:cs typeface="+mn-cs"/>
              </a:rPr>
              <a:t>Use external authority file service to</a:t>
            </a:r>
            <a:r>
              <a:rPr lang="en-US" sz="1200" kern="1200" baseline="0" dirty="0" smtClean="0">
                <a:solidFill>
                  <a:schemeClr val="tx1"/>
                </a:solidFill>
                <a:effectLst/>
                <a:latin typeface="+mn-lt"/>
                <a:ea typeface="+mn-ea"/>
                <a:cs typeface="+mn-cs"/>
              </a:rPr>
              <a:t> refer to other sources</a:t>
            </a:r>
          </a:p>
          <a:p>
            <a:r>
              <a:rPr lang="en-US" sz="1200" kern="1200" baseline="0" dirty="0" smtClean="0">
                <a:solidFill>
                  <a:schemeClr val="tx1"/>
                </a:solidFill>
                <a:effectLst/>
                <a:latin typeface="+mn-lt"/>
                <a:ea typeface="+mn-ea"/>
                <a:cs typeface="+mn-cs"/>
              </a:rPr>
              <a:t>Used for facets &amp; hierarchies internally; for export to Europeana</a:t>
            </a:r>
            <a:r>
              <a:rPr lang="en-CA" sz="1200" kern="1200" baseline="0" dirty="0" smtClean="0">
                <a:solidFill>
                  <a:schemeClr val="tx1"/>
                </a:solidFill>
                <a:effectLst/>
                <a:latin typeface="+mn-lt"/>
                <a:ea typeface="+mn-ea"/>
                <a:cs typeface="+mn-cs"/>
              </a:rPr>
              <a:t>/export for resuse</a:t>
            </a:r>
          </a:p>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588F24E-278E-4493-8D4E-5635ED5757A6}" type="slidenum">
              <a:rPr lang="en-CA" smtClean="0"/>
              <a:pPr/>
              <a:t>22</a:t>
            </a:fld>
            <a:endParaRPr lang="en-CA" dirty="0"/>
          </a:p>
        </p:txBody>
      </p:sp>
    </p:spTree>
    <p:extLst>
      <p:ext uri="{BB962C8B-B14F-4D97-AF65-F5344CB8AC3E}">
        <p14:creationId xmlns:p14="http://schemas.microsoft.com/office/powerpoint/2010/main" val="1508890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b="1" kern="1200" dirty="0" smtClean="0">
                <a:solidFill>
                  <a:schemeClr val="tx1"/>
                </a:solidFill>
                <a:effectLst/>
                <a:latin typeface="+mn-lt"/>
                <a:ea typeface="+mn-ea"/>
                <a:cs typeface="+mn-cs"/>
              </a:rPr>
              <a:t>Internal modelling + external linking</a:t>
            </a:r>
          </a:p>
          <a:p>
            <a:pPr marL="0" marR="0" indent="0" algn="l" defTabSz="914400" rtl="0" eaLnBrk="1" fontAlgn="auto" latinLnBrk="0" hangingPunct="1">
              <a:lnSpc>
                <a:spcPct val="100000"/>
              </a:lnSpc>
              <a:spcBef>
                <a:spcPts val="0"/>
              </a:spcBef>
              <a:spcAft>
                <a:spcPts val="0"/>
              </a:spcAft>
              <a:buClrTx/>
              <a:buSzTx/>
              <a:buFontTx/>
              <a:buNone/>
              <a:tabLst/>
              <a:defRPr/>
            </a:pPr>
            <a:r>
              <a:rPr lang="en-CA" sz="1200" b="1" kern="1200" dirty="0" smtClean="0">
                <a:solidFill>
                  <a:schemeClr val="tx1"/>
                </a:solidFill>
                <a:effectLst/>
                <a:latin typeface="+mn-lt"/>
                <a:ea typeface="+mn-ea"/>
                <a:cs typeface="+mn-cs"/>
              </a:rPr>
              <a:t>«</a:t>
            </a:r>
            <a:r>
              <a:rPr lang="en-CA" sz="1200" kern="1200" dirty="0" smtClean="0">
                <a:solidFill>
                  <a:schemeClr val="tx1"/>
                </a:solidFill>
                <a:effectLst/>
                <a:latin typeface="+mn-lt"/>
                <a:ea typeface="+mn-ea"/>
                <a:cs typeface="+mn-cs"/>
              </a:rPr>
              <a:t> </a:t>
            </a:r>
            <a:r>
              <a:rPr lang="en-CA" sz="1200" i="1" u="none" strike="noStrike" kern="1200" dirty="0" smtClean="0">
                <a:solidFill>
                  <a:schemeClr val="tx1"/>
                </a:solidFill>
                <a:effectLst/>
                <a:latin typeface="+mn-lt"/>
                <a:ea typeface="+mn-ea"/>
                <a:cs typeface="+mn-cs"/>
                <a:hlinkClick r:id="rId3"/>
              </a:rPr>
              <a:t>Applying a Linked Data Compliant Model: The Usage of the Europeana Data Model by the Deutsche Digitale Bibliothek</a:t>
            </a:r>
            <a:r>
              <a:rPr lang="en-CA" sz="1200" kern="1200" dirty="0" smtClean="0">
                <a:solidFill>
                  <a:schemeClr val="tx1"/>
                </a:solidFill>
                <a:effectLst/>
                <a:latin typeface="+mn-lt"/>
                <a:ea typeface="+mn-ea"/>
                <a:cs typeface="+mn-cs"/>
              </a:rPr>
              <a:t> </a:t>
            </a:r>
            <a:r>
              <a:rPr lang="en-CA" sz="1200" b="1" kern="1200" dirty="0" smtClean="0">
                <a:solidFill>
                  <a:schemeClr val="tx1"/>
                </a:solidFill>
                <a:effectLst/>
                <a:latin typeface="+mn-lt"/>
                <a:ea typeface="+mn-ea"/>
                <a:cs typeface="+mn-cs"/>
              </a:rPr>
              <a:t>»</a:t>
            </a:r>
            <a:r>
              <a:rPr lang="en-CA" sz="1200" kern="1200" dirty="0" smtClean="0">
                <a:solidFill>
                  <a:schemeClr val="tx1"/>
                </a:solidFill>
                <a:effectLst/>
                <a:latin typeface="+mn-lt"/>
                <a:ea typeface="+mn-ea"/>
                <a:cs typeface="+mn-cs"/>
              </a:rPr>
              <a:t/>
            </a:r>
            <a:br>
              <a:rPr lang="en-CA" sz="1200" kern="1200" dirty="0" smtClean="0">
                <a:solidFill>
                  <a:schemeClr val="tx1"/>
                </a:solidFill>
                <a:effectLst/>
                <a:latin typeface="+mn-lt"/>
                <a:ea typeface="+mn-ea"/>
                <a:cs typeface="+mn-cs"/>
              </a:rPr>
            </a:br>
            <a:r>
              <a:rPr lang="en-CA" sz="1200" kern="1200" dirty="0" smtClean="0">
                <a:solidFill>
                  <a:schemeClr val="tx1"/>
                </a:solidFill>
                <a:effectLst/>
                <a:latin typeface="+mn-lt"/>
                <a:ea typeface="+mn-ea"/>
                <a:cs typeface="+mn-cs"/>
              </a:rPr>
              <a:t>Stefanie Rűhle, Francesca Schulze &amp; Michael Bűchner</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-linked data at the german digital library and extensions to the EDM model</a:t>
            </a:r>
          </a:p>
          <a:p>
            <a:r>
              <a:rPr lang="en-CA" sz="1200" kern="1200" dirty="0" smtClean="0">
                <a:solidFill>
                  <a:schemeClr val="tx1"/>
                </a:solidFill>
                <a:effectLst/>
                <a:latin typeface="+mn-lt"/>
                <a:ea typeface="+mn-ea"/>
                <a:cs typeface="+mn-cs"/>
              </a:rPr>
              <a:t>-digital cultural heritage in Germany – want to have a sustained insfrastrucutre for sending data to Europeana</a:t>
            </a:r>
          </a:p>
          <a:p>
            <a:r>
              <a:rPr lang="en-CA" sz="1200" kern="1200" dirty="0" smtClean="0">
                <a:solidFill>
                  <a:schemeClr val="tx1"/>
                </a:solidFill>
                <a:effectLst/>
                <a:latin typeface="+mn-lt"/>
                <a:ea typeface="+mn-ea"/>
                <a:cs typeface="+mn-cs"/>
              </a:rPr>
              <a:t>-facet-based search based on original model</a:t>
            </a:r>
          </a:p>
          <a:p>
            <a:r>
              <a:rPr lang="en-CA" sz="1200" kern="1200" dirty="0" smtClean="0">
                <a:solidFill>
                  <a:schemeClr val="tx1"/>
                </a:solidFill>
                <a:effectLst/>
                <a:latin typeface="+mn-lt"/>
                <a:ea typeface="+mn-ea"/>
                <a:cs typeface="+mn-cs"/>
              </a:rPr>
              <a:t>-entry point into persons pages – access from various data sources using linked data</a:t>
            </a:r>
          </a:p>
          <a:p>
            <a:r>
              <a:rPr lang="en-CA" sz="1200" kern="1200" dirty="0" smtClean="0">
                <a:solidFill>
                  <a:schemeClr val="tx1"/>
                </a:solidFill>
                <a:effectLst/>
                <a:latin typeface="+mn-lt"/>
                <a:ea typeface="+mn-ea"/>
                <a:cs typeface="+mn-cs"/>
              </a:rPr>
              <a:t>-semantic relations to create hierarchies</a:t>
            </a:r>
          </a:p>
          <a:p>
            <a:r>
              <a:rPr lang="en-CA" sz="1200" kern="1200" dirty="0" smtClean="0">
                <a:solidFill>
                  <a:schemeClr val="tx1"/>
                </a:solidFill>
                <a:effectLst/>
                <a:latin typeface="+mn-lt"/>
                <a:ea typeface="+mn-ea"/>
                <a:cs typeface="+mn-cs"/>
              </a:rPr>
              <a:t>e.g. search Bach to see the persons page  </a:t>
            </a:r>
            <a:r>
              <a:rPr lang="en-CA" sz="1200" u="sng" kern="1200" dirty="0" smtClean="0">
                <a:solidFill>
                  <a:schemeClr val="tx1"/>
                </a:solidFill>
                <a:effectLst/>
                <a:latin typeface="+mn-lt"/>
                <a:ea typeface="+mn-ea"/>
                <a:cs typeface="+mn-cs"/>
                <a:hlinkClick r:id="rId4"/>
              </a:rPr>
              <a:t>https://www.deutsche-digitale-bibliothek.de/entity/11850553X?query=johann+sebastian+bach&amp;rows=20&amp;offset=0&amp;viewType=list&amp;firstHit=ENM7WVTEHB72BSRO2RFOINNLVAHPHYUV&amp;lastHit=lasthit</a:t>
            </a:r>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-CIDOC-CRM – reference model for museums</a:t>
            </a:r>
          </a:p>
          <a:p>
            <a:r>
              <a:rPr lang="en-CA" sz="1200" kern="1200" dirty="0" smtClean="0">
                <a:solidFill>
                  <a:schemeClr val="tx1"/>
                </a:solidFill>
                <a:effectLst/>
                <a:latin typeface="+mn-lt"/>
                <a:ea typeface="+mn-ea"/>
                <a:cs typeface="+mn-cs"/>
              </a:rPr>
              <a:t>-switch to implementing EDM</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JSB info – GND authority file</a:t>
            </a:r>
          </a:p>
          <a:p>
            <a:r>
              <a:rPr lang="en-US" sz="1200" kern="1200" dirty="0" smtClean="0">
                <a:solidFill>
                  <a:schemeClr val="tx1"/>
                </a:solidFill>
                <a:effectLst/>
                <a:latin typeface="+mn-lt"/>
                <a:ea typeface="+mn-ea"/>
                <a:cs typeface="+mn-cs"/>
              </a:rPr>
              <a:t>Involved in/subject of: from the DDB – interlink objects and authorities; create relationships e.g. dcterms:subject</a:t>
            </a:r>
          </a:p>
          <a:p>
            <a:r>
              <a:rPr lang="en-US" sz="1200" kern="1200" dirty="0" smtClean="0">
                <a:solidFill>
                  <a:schemeClr val="tx1"/>
                </a:solidFill>
                <a:effectLst/>
                <a:latin typeface="+mn-lt"/>
                <a:ea typeface="+mn-ea"/>
                <a:cs typeface="+mn-cs"/>
              </a:rPr>
              <a:t>Use external authority file service to</a:t>
            </a:r>
            <a:r>
              <a:rPr lang="en-US" sz="1200" kern="1200" baseline="0" dirty="0" smtClean="0">
                <a:solidFill>
                  <a:schemeClr val="tx1"/>
                </a:solidFill>
                <a:effectLst/>
                <a:latin typeface="+mn-lt"/>
                <a:ea typeface="+mn-ea"/>
                <a:cs typeface="+mn-cs"/>
              </a:rPr>
              <a:t> refer to other sources</a:t>
            </a:r>
          </a:p>
          <a:p>
            <a:r>
              <a:rPr lang="en-US" sz="1200" kern="1200" baseline="0" dirty="0" smtClean="0">
                <a:solidFill>
                  <a:schemeClr val="tx1"/>
                </a:solidFill>
                <a:effectLst/>
                <a:latin typeface="+mn-lt"/>
                <a:ea typeface="+mn-ea"/>
                <a:cs typeface="+mn-cs"/>
              </a:rPr>
              <a:t>Used for facets &amp; hierarchies internally; for export to Europeana</a:t>
            </a:r>
            <a:r>
              <a:rPr lang="en-CA" sz="1200" kern="1200" baseline="0" dirty="0" smtClean="0">
                <a:solidFill>
                  <a:schemeClr val="tx1"/>
                </a:solidFill>
                <a:effectLst/>
                <a:latin typeface="+mn-lt"/>
                <a:ea typeface="+mn-ea"/>
                <a:cs typeface="+mn-cs"/>
              </a:rPr>
              <a:t>/export for resuse</a:t>
            </a:r>
          </a:p>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588F24E-278E-4493-8D4E-5635ED5757A6}" type="slidenum">
              <a:rPr lang="en-CA" smtClean="0"/>
              <a:pPr/>
              <a:t>23</a:t>
            </a:fld>
            <a:endParaRPr lang="en-CA" dirty="0"/>
          </a:p>
        </p:txBody>
      </p:sp>
    </p:spTree>
    <p:extLst>
      <p:ext uri="{BB962C8B-B14F-4D97-AF65-F5344CB8AC3E}">
        <p14:creationId xmlns:p14="http://schemas.microsoft.com/office/powerpoint/2010/main" val="15088904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b="1" kern="1200" dirty="0" smtClean="0">
                <a:solidFill>
                  <a:schemeClr val="tx1"/>
                </a:solidFill>
                <a:effectLst/>
                <a:latin typeface="+mn-lt"/>
                <a:ea typeface="+mn-ea"/>
                <a:cs typeface="+mn-cs"/>
              </a:rPr>
              <a:t>Internal modelling + external linking</a:t>
            </a:r>
          </a:p>
          <a:p>
            <a:pPr marL="0" marR="0" indent="0" algn="l" defTabSz="914400" rtl="0" eaLnBrk="1" fontAlgn="auto" latinLnBrk="0" hangingPunct="1">
              <a:lnSpc>
                <a:spcPct val="100000"/>
              </a:lnSpc>
              <a:spcBef>
                <a:spcPts val="0"/>
              </a:spcBef>
              <a:spcAft>
                <a:spcPts val="0"/>
              </a:spcAft>
              <a:buClrTx/>
              <a:buSzTx/>
              <a:buFontTx/>
              <a:buNone/>
              <a:tabLst/>
              <a:defRPr/>
            </a:pPr>
            <a:r>
              <a:rPr lang="en-CA" sz="1200" b="1" kern="1200" dirty="0" smtClean="0">
                <a:solidFill>
                  <a:schemeClr val="tx1"/>
                </a:solidFill>
                <a:effectLst/>
                <a:latin typeface="+mn-lt"/>
                <a:ea typeface="+mn-ea"/>
                <a:cs typeface="+mn-cs"/>
              </a:rPr>
              <a:t>«</a:t>
            </a:r>
            <a:r>
              <a:rPr lang="en-CA" sz="1200" kern="1200" dirty="0" smtClean="0">
                <a:solidFill>
                  <a:schemeClr val="tx1"/>
                </a:solidFill>
                <a:effectLst/>
                <a:latin typeface="+mn-lt"/>
                <a:ea typeface="+mn-ea"/>
                <a:cs typeface="+mn-cs"/>
              </a:rPr>
              <a:t> </a:t>
            </a:r>
            <a:r>
              <a:rPr lang="en-CA" sz="1200" i="1" u="none" strike="noStrike" kern="1200" dirty="0" smtClean="0">
                <a:solidFill>
                  <a:schemeClr val="tx1"/>
                </a:solidFill>
                <a:effectLst/>
                <a:latin typeface="+mn-lt"/>
                <a:ea typeface="+mn-ea"/>
                <a:cs typeface="+mn-cs"/>
                <a:hlinkClick r:id="rId3"/>
              </a:rPr>
              <a:t>Applying a Linked Data Compliant Model: The Usage of the Europeana Data Model by the Deutsche Digitale Bibliothek</a:t>
            </a:r>
            <a:r>
              <a:rPr lang="en-CA" sz="1200" kern="1200" dirty="0" smtClean="0">
                <a:solidFill>
                  <a:schemeClr val="tx1"/>
                </a:solidFill>
                <a:effectLst/>
                <a:latin typeface="+mn-lt"/>
                <a:ea typeface="+mn-ea"/>
                <a:cs typeface="+mn-cs"/>
              </a:rPr>
              <a:t> </a:t>
            </a:r>
            <a:r>
              <a:rPr lang="en-CA" sz="1200" b="1" kern="1200" dirty="0" smtClean="0">
                <a:solidFill>
                  <a:schemeClr val="tx1"/>
                </a:solidFill>
                <a:effectLst/>
                <a:latin typeface="+mn-lt"/>
                <a:ea typeface="+mn-ea"/>
                <a:cs typeface="+mn-cs"/>
              </a:rPr>
              <a:t>»</a:t>
            </a:r>
            <a:r>
              <a:rPr lang="en-CA" sz="1200" kern="1200" dirty="0" smtClean="0">
                <a:solidFill>
                  <a:schemeClr val="tx1"/>
                </a:solidFill>
                <a:effectLst/>
                <a:latin typeface="+mn-lt"/>
                <a:ea typeface="+mn-ea"/>
                <a:cs typeface="+mn-cs"/>
              </a:rPr>
              <a:t/>
            </a:r>
            <a:br>
              <a:rPr lang="en-CA" sz="1200" kern="1200" dirty="0" smtClean="0">
                <a:solidFill>
                  <a:schemeClr val="tx1"/>
                </a:solidFill>
                <a:effectLst/>
                <a:latin typeface="+mn-lt"/>
                <a:ea typeface="+mn-ea"/>
                <a:cs typeface="+mn-cs"/>
              </a:rPr>
            </a:br>
            <a:r>
              <a:rPr lang="en-CA" sz="1200" kern="1200" dirty="0" smtClean="0">
                <a:solidFill>
                  <a:schemeClr val="tx1"/>
                </a:solidFill>
                <a:effectLst/>
                <a:latin typeface="+mn-lt"/>
                <a:ea typeface="+mn-ea"/>
                <a:cs typeface="+mn-cs"/>
              </a:rPr>
              <a:t>Stefanie Rűhle, Francesca Schulze &amp; Michael Bűchner</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-linked data at the german digital library and extensions to the EDM model</a:t>
            </a:r>
          </a:p>
          <a:p>
            <a:r>
              <a:rPr lang="en-CA" sz="1200" kern="1200" dirty="0" smtClean="0">
                <a:solidFill>
                  <a:schemeClr val="tx1"/>
                </a:solidFill>
                <a:effectLst/>
                <a:latin typeface="+mn-lt"/>
                <a:ea typeface="+mn-ea"/>
                <a:cs typeface="+mn-cs"/>
              </a:rPr>
              <a:t>-digital cultural heritage in Germany – want to have a sustained insfrastrucutre for sending data to Europeana</a:t>
            </a:r>
          </a:p>
          <a:p>
            <a:r>
              <a:rPr lang="en-CA" sz="1200" kern="1200" dirty="0" smtClean="0">
                <a:solidFill>
                  <a:schemeClr val="tx1"/>
                </a:solidFill>
                <a:effectLst/>
                <a:latin typeface="+mn-lt"/>
                <a:ea typeface="+mn-ea"/>
                <a:cs typeface="+mn-cs"/>
              </a:rPr>
              <a:t>-facet-based search based on original model</a:t>
            </a:r>
          </a:p>
          <a:p>
            <a:r>
              <a:rPr lang="en-CA" sz="1200" kern="1200" dirty="0" smtClean="0">
                <a:solidFill>
                  <a:schemeClr val="tx1"/>
                </a:solidFill>
                <a:effectLst/>
                <a:latin typeface="+mn-lt"/>
                <a:ea typeface="+mn-ea"/>
                <a:cs typeface="+mn-cs"/>
              </a:rPr>
              <a:t>-entry point into persons pages – access from various data sources using linked data</a:t>
            </a:r>
          </a:p>
          <a:p>
            <a:r>
              <a:rPr lang="en-CA" sz="1200" kern="1200" dirty="0" smtClean="0">
                <a:solidFill>
                  <a:schemeClr val="tx1"/>
                </a:solidFill>
                <a:effectLst/>
                <a:latin typeface="+mn-lt"/>
                <a:ea typeface="+mn-ea"/>
                <a:cs typeface="+mn-cs"/>
              </a:rPr>
              <a:t>-semantic relations to create hierarchies</a:t>
            </a:r>
          </a:p>
          <a:p>
            <a:r>
              <a:rPr lang="en-CA" sz="1200" kern="1200" dirty="0" smtClean="0">
                <a:solidFill>
                  <a:schemeClr val="tx1"/>
                </a:solidFill>
                <a:effectLst/>
                <a:latin typeface="+mn-lt"/>
                <a:ea typeface="+mn-ea"/>
                <a:cs typeface="+mn-cs"/>
              </a:rPr>
              <a:t>e.g. search Bach to see the persons page  </a:t>
            </a:r>
            <a:r>
              <a:rPr lang="en-CA" sz="1200" u="sng" kern="1200" dirty="0" smtClean="0">
                <a:solidFill>
                  <a:schemeClr val="tx1"/>
                </a:solidFill>
                <a:effectLst/>
                <a:latin typeface="+mn-lt"/>
                <a:ea typeface="+mn-ea"/>
                <a:cs typeface="+mn-cs"/>
                <a:hlinkClick r:id="rId4"/>
              </a:rPr>
              <a:t>https://www.deutsche-digitale-bibliothek.de/entity/11850553X?query=johann+sebastian+bach&amp;rows=20&amp;offset=0&amp;viewType=list&amp;firstHit=ENM7WVTEHB72BSRO2RFOINNLVAHPHYUV&amp;lastHit=lasthit</a:t>
            </a:r>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-CIDOC-CRM – reference model for museums</a:t>
            </a:r>
          </a:p>
          <a:p>
            <a:r>
              <a:rPr lang="en-CA" sz="1200" kern="1200" dirty="0" smtClean="0">
                <a:solidFill>
                  <a:schemeClr val="tx1"/>
                </a:solidFill>
                <a:effectLst/>
                <a:latin typeface="+mn-lt"/>
                <a:ea typeface="+mn-ea"/>
                <a:cs typeface="+mn-cs"/>
              </a:rPr>
              <a:t>-switch to implementing EDM</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JSB info – GND authority file</a:t>
            </a:r>
          </a:p>
          <a:p>
            <a:r>
              <a:rPr lang="en-US" sz="1200" kern="1200" dirty="0" smtClean="0">
                <a:solidFill>
                  <a:schemeClr val="tx1"/>
                </a:solidFill>
                <a:effectLst/>
                <a:latin typeface="+mn-lt"/>
                <a:ea typeface="+mn-ea"/>
                <a:cs typeface="+mn-cs"/>
              </a:rPr>
              <a:t>Involved in/subject of: from the DDB – interlink objects and authorities; create relationships e.g. dcterms:subject</a:t>
            </a:r>
          </a:p>
          <a:p>
            <a:r>
              <a:rPr lang="en-US" sz="1200" kern="1200" dirty="0" smtClean="0">
                <a:solidFill>
                  <a:schemeClr val="tx1"/>
                </a:solidFill>
                <a:effectLst/>
                <a:latin typeface="+mn-lt"/>
                <a:ea typeface="+mn-ea"/>
                <a:cs typeface="+mn-cs"/>
              </a:rPr>
              <a:t>Use external authority file service to</a:t>
            </a:r>
            <a:r>
              <a:rPr lang="en-US" sz="1200" kern="1200" baseline="0" dirty="0" smtClean="0">
                <a:solidFill>
                  <a:schemeClr val="tx1"/>
                </a:solidFill>
                <a:effectLst/>
                <a:latin typeface="+mn-lt"/>
                <a:ea typeface="+mn-ea"/>
                <a:cs typeface="+mn-cs"/>
              </a:rPr>
              <a:t> refer to other sources</a:t>
            </a:r>
          </a:p>
          <a:p>
            <a:r>
              <a:rPr lang="en-US" sz="1200" kern="1200" baseline="0" dirty="0" smtClean="0">
                <a:solidFill>
                  <a:schemeClr val="tx1"/>
                </a:solidFill>
                <a:effectLst/>
                <a:latin typeface="+mn-lt"/>
                <a:ea typeface="+mn-ea"/>
                <a:cs typeface="+mn-cs"/>
              </a:rPr>
              <a:t>Used for facets &amp; hierarchies internally; for export to Europeana</a:t>
            </a:r>
            <a:r>
              <a:rPr lang="en-CA" sz="1200" kern="1200" baseline="0" dirty="0" smtClean="0">
                <a:solidFill>
                  <a:schemeClr val="tx1"/>
                </a:solidFill>
                <a:effectLst/>
                <a:latin typeface="+mn-lt"/>
                <a:ea typeface="+mn-ea"/>
                <a:cs typeface="+mn-cs"/>
              </a:rPr>
              <a:t>/export for resuse</a:t>
            </a:r>
          </a:p>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588F24E-278E-4493-8D4E-5635ED5757A6}" type="slidenum">
              <a:rPr lang="en-CA" smtClean="0"/>
              <a:pPr/>
              <a:t>24</a:t>
            </a:fld>
            <a:endParaRPr lang="en-CA" dirty="0"/>
          </a:p>
        </p:txBody>
      </p:sp>
    </p:spTree>
    <p:extLst>
      <p:ext uri="{BB962C8B-B14F-4D97-AF65-F5344CB8AC3E}">
        <p14:creationId xmlns:p14="http://schemas.microsoft.com/office/powerpoint/2010/main" val="15088904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b="1" kern="1200" dirty="0" smtClean="0">
                <a:solidFill>
                  <a:schemeClr val="tx1"/>
                </a:solidFill>
                <a:effectLst/>
                <a:latin typeface="+mn-lt"/>
                <a:ea typeface="+mn-ea"/>
                <a:cs typeface="+mn-cs"/>
              </a:rPr>
              <a:t>Internal modelling + external linking</a:t>
            </a:r>
          </a:p>
          <a:p>
            <a:pPr marL="0" marR="0" indent="0" algn="l" defTabSz="914400" rtl="0" eaLnBrk="1" fontAlgn="auto" latinLnBrk="0" hangingPunct="1">
              <a:lnSpc>
                <a:spcPct val="100000"/>
              </a:lnSpc>
              <a:spcBef>
                <a:spcPts val="0"/>
              </a:spcBef>
              <a:spcAft>
                <a:spcPts val="0"/>
              </a:spcAft>
              <a:buClrTx/>
              <a:buSzTx/>
              <a:buFontTx/>
              <a:buNone/>
              <a:tabLst/>
              <a:defRPr/>
            </a:pPr>
            <a:r>
              <a:rPr lang="en-CA" sz="1200" b="1" kern="1200" dirty="0" smtClean="0">
                <a:solidFill>
                  <a:schemeClr val="tx1"/>
                </a:solidFill>
                <a:effectLst/>
                <a:latin typeface="+mn-lt"/>
                <a:ea typeface="+mn-ea"/>
                <a:cs typeface="+mn-cs"/>
              </a:rPr>
              <a:t>«</a:t>
            </a:r>
            <a:r>
              <a:rPr lang="en-CA" sz="1200" kern="1200" dirty="0" smtClean="0">
                <a:solidFill>
                  <a:schemeClr val="tx1"/>
                </a:solidFill>
                <a:effectLst/>
                <a:latin typeface="+mn-lt"/>
                <a:ea typeface="+mn-ea"/>
                <a:cs typeface="+mn-cs"/>
              </a:rPr>
              <a:t> </a:t>
            </a:r>
            <a:r>
              <a:rPr lang="en-CA" sz="1200" i="1" u="none" strike="noStrike" kern="1200" dirty="0" smtClean="0">
                <a:solidFill>
                  <a:schemeClr val="tx1"/>
                </a:solidFill>
                <a:effectLst/>
                <a:latin typeface="+mn-lt"/>
                <a:ea typeface="+mn-ea"/>
                <a:cs typeface="+mn-cs"/>
                <a:hlinkClick r:id="rId3"/>
              </a:rPr>
              <a:t>Applying a Linked Data Compliant Model: The Usage of the Europeana Data Model by the Deutsche Digitale Bibliothek</a:t>
            </a:r>
            <a:r>
              <a:rPr lang="en-CA" sz="1200" kern="1200" dirty="0" smtClean="0">
                <a:solidFill>
                  <a:schemeClr val="tx1"/>
                </a:solidFill>
                <a:effectLst/>
                <a:latin typeface="+mn-lt"/>
                <a:ea typeface="+mn-ea"/>
                <a:cs typeface="+mn-cs"/>
              </a:rPr>
              <a:t> </a:t>
            </a:r>
            <a:r>
              <a:rPr lang="en-CA" sz="1200" b="1" kern="1200" dirty="0" smtClean="0">
                <a:solidFill>
                  <a:schemeClr val="tx1"/>
                </a:solidFill>
                <a:effectLst/>
                <a:latin typeface="+mn-lt"/>
                <a:ea typeface="+mn-ea"/>
                <a:cs typeface="+mn-cs"/>
              </a:rPr>
              <a:t>»</a:t>
            </a:r>
            <a:r>
              <a:rPr lang="en-CA" sz="1200" kern="1200" dirty="0" smtClean="0">
                <a:solidFill>
                  <a:schemeClr val="tx1"/>
                </a:solidFill>
                <a:effectLst/>
                <a:latin typeface="+mn-lt"/>
                <a:ea typeface="+mn-ea"/>
                <a:cs typeface="+mn-cs"/>
              </a:rPr>
              <a:t/>
            </a:r>
            <a:br>
              <a:rPr lang="en-CA" sz="1200" kern="1200" dirty="0" smtClean="0">
                <a:solidFill>
                  <a:schemeClr val="tx1"/>
                </a:solidFill>
                <a:effectLst/>
                <a:latin typeface="+mn-lt"/>
                <a:ea typeface="+mn-ea"/>
                <a:cs typeface="+mn-cs"/>
              </a:rPr>
            </a:br>
            <a:r>
              <a:rPr lang="en-CA" sz="1200" kern="1200" dirty="0" smtClean="0">
                <a:solidFill>
                  <a:schemeClr val="tx1"/>
                </a:solidFill>
                <a:effectLst/>
                <a:latin typeface="+mn-lt"/>
                <a:ea typeface="+mn-ea"/>
                <a:cs typeface="+mn-cs"/>
              </a:rPr>
              <a:t>Stefanie Rűhle, Francesca Schulze &amp; Michael Bűchner</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-linked data at the german digital library and extensions to the EDM model</a:t>
            </a:r>
          </a:p>
          <a:p>
            <a:r>
              <a:rPr lang="en-CA" sz="1200" kern="1200" dirty="0" smtClean="0">
                <a:solidFill>
                  <a:schemeClr val="tx1"/>
                </a:solidFill>
                <a:effectLst/>
                <a:latin typeface="+mn-lt"/>
                <a:ea typeface="+mn-ea"/>
                <a:cs typeface="+mn-cs"/>
              </a:rPr>
              <a:t>-digital cultural heritage in Germany – want to have a sustained insfrastrucutre for sending data to Europeana</a:t>
            </a:r>
          </a:p>
          <a:p>
            <a:r>
              <a:rPr lang="en-CA" sz="1200" kern="1200" dirty="0" smtClean="0">
                <a:solidFill>
                  <a:schemeClr val="tx1"/>
                </a:solidFill>
                <a:effectLst/>
                <a:latin typeface="+mn-lt"/>
                <a:ea typeface="+mn-ea"/>
                <a:cs typeface="+mn-cs"/>
              </a:rPr>
              <a:t>-facet-based search based on original model</a:t>
            </a:r>
          </a:p>
          <a:p>
            <a:r>
              <a:rPr lang="en-CA" sz="1200" kern="1200" dirty="0" smtClean="0">
                <a:solidFill>
                  <a:schemeClr val="tx1"/>
                </a:solidFill>
                <a:effectLst/>
                <a:latin typeface="+mn-lt"/>
                <a:ea typeface="+mn-ea"/>
                <a:cs typeface="+mn-cs"/>
              </a:rPr>
              <a:t>-entry point into persons pages – access from various data sources using linked data</a:t>
            </a:r>
          </a:p>
          <a:p>
            <a:r>
              <a:rPr lang="en-CA" sz="1200" kern="1200" dirty="0" smtClean="0">
                <a:solidFill>
                  <a:schemeClr val="tx1"/>
                </a:solidFill>
                <a:effectLst/>
                <a:latin typeface="+mn-lt"/>
                <a:ea typeface="+mn-ea"/>
                <a:cs typeface="+mn-cs"/>
              </a:rPr>
              <a:t>-semantic relations to create hierarchies</a:t>
            </a:r>
          </a:p>
          <a:p>
            <a:r>
              <a:rPr lang="en-CA" sz="1200" kern="1200" dirty="0" smtClean="0">
                <a:solidFill>
                  <a:schemeClr val="tx1"/>
                </a:solidFill>
                <a:effectLst/>
                <a:latin typeface="+mn-lt"/>
                <a:ea typeface="+mn-ea"/>
                <a:cs typeface="+mn-cs"/>
              </a:rPr>
              <a:t>e.g. search Bach to see the persons page  </a:t>
            </a:r>
            <a:r>
              <a:rPr lang="en-CA" sz="1200" u="sng" kern="1200" dirty="0" smtClean="0">
                <a:solidFill>
                  <a:schemeClr val="tx1"/>
                </a:solidFill>
                <a:effectLst/>
                <a:latin typeface="+mn-lt"/>
                <a:ea typeface="+mn-ea"/>
                <a:cs typeface="+mn-cs"/>
                <a:hlinkClick r:id="rId4"/>
              </a:rPr>
              <a:t>https://www.deutsche-digitale-bibliothek.de/entity/11850553X?query=johann+sebastian+bach&amp;rows=20&amp;offset=0&amp;viewType=list&amp;firstHit=ENM7WVTEHB72BSRO2RFOINNLVAHPHYUV&amp;lastHit=lasthit</a:t>
            </a:r>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-CIDOC-CRM – reference model for museums</a:t>
            </a:r>
          </a:p>
          <a:p>
            <a:r>
              <a:rPr lang="en-CA" sz="1200" kern="1200" dirty="0" smtClean="0">
                <a:solidFill>
                  <a:schemeClr val="tx1"/>
                </a:solidFill>
                <a:effectLst/>
                <a:latin typeface="+mn-lt"/>
                <a:ea typeface="+mn-ea"/>
                <a:cs typeface="+mn-cs"/>
              </a:rPr>
              <a:t>-switch to implementing EDM</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JSB info – GND authority file</a:t>
            </a:r>
          </a:p>
          <a:p>
            <a:r>
              <a:rPr lang="en-US" sz="1200" kern="1200" dirty="0" smtClean="0">
                <a:solidFill>
                  <a:schemeClr val="tx1"/>
                </a:solidFill>
                <a:effectLst/>
                <a:latin typeface="+mn-lt"/>
                <a:ea typeface="+mn-ea"/>
                <a:cs typeface="+mn-cs"/>
              </a:rPr>
              <a:t>Involved in/subject of: from the DDB – interlink objects and authorities; create relationships e.g. dcterms:subject</a:t>
            </a:r>
          </a:p>
          <a:p>
            <a:r>
              <a:rPr lang="en-US" sz="1200" kern="1200" dirty="0" smtClean="0">
                <a:solidFill>
                  <a:schemeClr val="tx1"/>
                </a:solidFill>
                <a:effectLst/>
                <a:latin typeface="+mn-lt"/>
                <a:ea typeface="+mn-ea"/>
                <a:cs typeface="+mn-cs"/>
              </a:rPr>
              <a:t>Use external authority file service to</a:t>
            </a:r>
            <a:r>
              <a:rPr lang="en-US" sz="1200" kern="1200" baseline="0" dirty="0" smtClean="0">
                <a:solidFill>
                  <a:schemeClr val="tx1"/>
                </a:solidFill>
                <a:effectLst/>
                <a:latin typeface="+mn-lt"/>
                <a:ea typeface="+mn-ea"/>
                <a:cs typeface="+mn-cs"/>
              </a:rPr>
              <a:t> refer to other sources</a:t>
            </a:r>
          </a:p>
          <a:p>
            <a:r>
              <a:rPr lang="en-US" sz="1200" kern="1200" baseline="0" dirty="0" smtClean="0">
                <a:solidFill>
                  <a:schemeClr val="tx1"/>
                </a:solidFill>
                <a:effectLst/>
                <a:latin typeface="+mn-lt"/>
                <a:ea typeface="+mn-ea"/>
                <a:cs typeface="+mn-cs"/>
              </a:rPr>
              <a:t>Used for facets &amp; hierarchies internally; for export to Europeana</a:t>
            </a:r>
            <a:r>
              <a:rPr lang="en-CA" sz="1200" kern="1200" baseline="0" dirty="0" smtClean="0">
                <a:solidFill>
                  <a:schemeClr val="tx1"/>
                </a:solidFill>
                <a:effectLst/>
                <a:latin typeface="+mn-lt"/>
                <a:ea typeface="+mn-ea"/>
                <a:cs typeface="+mn-cs"/>
              </a:rPr>
              <a:t>/export for resuse</a:t>
            </a:r>
          </a:p>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588F24E-278E-4493-8D4E-5635ED5757A6}" type="slidenum">
              <a:rPr lang="en-CA" smtClean="0"/>
              <a:pPr/>
              <a:t>25</a:t>
            </a:fld>
            <a:endParaRPr lang="en-CA" dirty="0"/>
          </a:p>
        </p:txBody>
      </p:sp>
    </p:spTree>
    <p:extLst>
      <p:ext uri="{BB962C8B-B14F-4D97-AF65-F5344CB8AC3E}">
        <p14:creationId xmlns:p14="http://schemas.microsoft.com/office/powerpoint/2010/main" val="1508890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disambiguate people, places, things; have been doing this for a long time</a:t>
            </a:r>
          </a:p>
          <a:p>
            <a:r>
              <a:rPr lang="en-US" baseline="0" dirty="0" smtClean="0"/>
              <a:t>VIAF – not only give authoritative name; can offer variations in different languages and scripts; variants</a:t>
            </a:r>
          </a:p>
          <a:p>
            <a:r>
              <a:rPr lang="en-US" baseline="0" dirty="0" smtClean="0"/>
              <a:t>Permanent identifier to disambiguate</a:t>
            </a:r>
            <a:endParaRPr lang="en-CA"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RDA – even more attributes about people</a:t>
            </a:r>
          </a:p>
          <a:p>
            <a:endParaRPr lang="en-CA" dirty="0" smtClean="0"/>
          </a:p>
          <a:p>
            <a:endParaRPr lang="en-CA" dirty="0"/>
          </a:p>
        </p:txBody>
      </p:sp>
      <p:sp>
        <p:nvSpPr>
          <p:cNvPr id="4" name="Slide Number Placeholder 3"/>
          <p:cNvSpPr>
            <a:spLocks noGrp="1"/>
          </p:cNvSpPr>
          <p:nvPr>
            <p:ph type="sldNum" sz="quarter" idx="10"/>
          </p:nvPr>
        </p:nvSpPr>
        <p:spPr/>
        <p:txBody>
          <a:bodyPr/>
          <a:lstStyle/>
          <a:p>
            <a:fld id="{C588F24E-278E-4493-8D4E-5635ED5757A6}" type="slidenum">
              <a:rPr lang="en-CA" smtClean="0"/>
              <a:pPr/>
              <a:t>7</a:t>
            </a:fld>
            <a:endParaRPr lang="en-CA" dirty="0"/>
          </a:p>
        </p:txBody>
      </p:sp>
    </p:spTree>
    <p:extLst>
      <p:ext uri="{BB962C8B-B14F-4D97-AF65-F5344CB8AC3E}">
        <p14:creationId xmlns:p14="http://schemas.microsoft.com/office/powerpoint/2010/main" val="1437196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 http://aims.fao.org/openagris</a:t>
            </a:r>
          </a:p>
          <a:p>
            <a:endParaRPr lang="en-US" dirty="0" smtClean="0"/>
          </a:p>
          <a:p>
            <a:endParaRPr lang="en-US" dirty="0" smtClean="0"/>
          </a:p>
          <a:p>
            <a:r>
              <a:rPr lang="en-US" dirty="0" smtClean="0"/>
              <a:t>covering all areas of interest to FAO, including food, nutrition, agriculture, fisheries, forestry, environment etc.</a:t>
            </a:r>
          </a:p>
          <a:p>
            <a:r>
              <a:rPr lang="en-US" dirty="0" smtClean="0"/>
              <a:t>    A mash-up web application that links the bibliographic AGRIS knowledge to related resources on the Web using the Linked Open Data methodology. Currently AGRIS contains more than 7 million mash-up pages.</a:t>
            </a:r>
          </a:p>
          <a:p>
            <a:endParaRPr lang="en-US" dirty="0" smtClean="0"/>
          </a:p>
          <a:p>
            <a:r>
              <a:rPr lang="en-US" dirty="0" smtClean="0"/>
              <a:t>search results</a:t>
            </a:r>
          </a:p>
          <a:p>
            <a:endParaRPr lang="en-US" dirty="0" smtClean="0"/>
          </a:p>
          <a:p>
            <a:r>
              <a:rPr lang="en-US" dirty="0" smtClean="0"/>
              <a:t>The search results are displayed on one page with on the left side the AGRIS bibliographic records and on the right the linked resources &amp; an advanced search area.</a:t>
            </a:r>
          </a:p>
          <a:p>
            <a:endParaRPr lang="en-US" dirty="0" smtClean="0"/>
          </a:p>
          <a:p>
            <a:r>
              <a:rPr lang="en-US" dirty="0" smtClean="0"/>
              <a:t>AGRIS bibliographic records</a:t>
            </a:r>
          </a:p>
          <a:p>
            <a:r>
              <a:rPr lang="en-US" dirty="0" smtClean="0"/>
              <a:t>The AGRIS records contain rich metadata and are largely indexed by AGROVOC. They cover publications in the area of agriculture, forestry, animal husbandry, aquatic sciences, fisheries, human nutrition and extension. These publications vary from journal articles, monographs and chapters of books to grey literature, including unpublished scientific and technical reports, theses, dissertations and conference papers. For the majority of the AGRIS records, the full text is made available through the use of a Google gadget.</a:t>
            </a:r>
          </a:p>
          <a:p>
            <a:endParaRPr lang="en-US" dirty="0" smtClean="0"/>
          </a:p>
          <a:p>
            <a:r>
              <a:rPr lang="en-US" dirty="0" smtClean="0"/>
              <a:t>Linked data resources</a:t>
            </a:r>
          </a:p>
          <a:p>
            <a:r>
              <a:rPr lang="en-US" dirty="0" smtClean="0"/>
              <a:t>AGRIS uses AGROVOC as a backbone - sometimes relying on vocabularies alignments, other times using scientific names extracted from AGROVOC - to query external data resources. Down below you will find the list of data resources that currently have been either aligned with AGROVOC or queried using AGROVOC strings.</a:t>
            </a:r>
          </a:p>
          <a:p>
            <a:endParaRPr lang="en-US" dirty="0" smtClean="0"/>
          </a:p>
          <a:p>
            <a:r>
              <a:rPr lang="en-US" dirty="0" smtClean="0"/>
              <a:t>DBPedia</a:t>
            </a:r>
          </a:p>
          <a:p>
            <a:r>
              <a:rPr lang="en-US" dirty="0" smtClean="0"/>
              <a:t>World Bank</a:t>
            </a:r>
          </a:p>
          <a:p>
            <a:r>
              <a:rPr lang="en-US" dirty="0" smtClean="0"/>
              <a:t>Google Custom Search API</a:t>
            </a:r>
          </a:p>
          <a:p>
            <a:r>
              <a:rPr lang="en-US" dirty="0" smtClean="0"/>
              <a:t>Nature OpenSearch</a:t>
            </a:r>
          </a:p>
          <a:p>
            <a:r>
              <a:rPr lang="en-US" dirty="0" smtClean="0"/>
              <a:t>FAO Geopolitical Ontology - Country profiles</a:t>
            </a:r>
          </a:p>
          <a:p>
            <a:r>
              <a:rPr lang="en-US" dirty="0" smtClean="0"/>
              <a:t>Global Biodiversity Information Facility  </a:t>
            </a:r>
          </a:p>
          <a:p>
            <a:r>
              <a:rPr lang="en-US" dirty="0" smtClean="0"/>
              <a:t>International Food Policy Research Institute</a:t>
            </a:r>
          </a:p>
          <a:p>
            <a:r>
              <a:rPr lang="en-US" dirty="0" smtClean="0"/>
              <a:t>FAO Fisheries and Aquaculture fact sheets API</a:t>
            </a:r>
          </a:p>
          <a:p>
            <a:r>
              <a:rPr lang="en-US" dirty="0" smtClean="0"/>
              <a:t>Bioversity International</a:t>
            </a:r>
            <a:endParaRPr lang="en-CA" dirty="0" smtClean="0"/>
          </a:p>
          <a:p>
            <a:endParaRPr lang="en-CA" dirty="0"/>
          </a:p>
        </p:txBody>
      </p:sp>
      <p:sp>
        <p:nvSpPr>
          <p:cNvPr id="4" name="Slide Number Placeholder 3"/>
          <p:cNvSpPr>
            <a:spLocks noGrp="1"/>
          </p:cNvSpPr>
          <p:nvPr>
            <p:ph type="sldNum" sz="quarter" idx="10"/>
          </p:nvPr>
        </p:nvSpPr>
        <p:spPr/>
        <p:txBody>
          <a:bodyPr/>
          <a:lstStyle/>
          <a:p>
            <a:fld id="{C588F24E-278E-4493-8D4E-5635ED5757A6}" type="slidenum">
              <a:rPr lang="en-CA" smtClean="0"/>
              <a:pPr/>
              <a:t>26</a:t>
            </a:fld>
            <a:endParaRPr lang="en-CA" dirty="0"/>
          </a:p>
        </p:txBody>
      </p:sp>
    </p:spTree>
    <p:extLst>
      <p:ext uri="{BB962C8B-B14F-4D97-AF65-F5344CB8AC3E}">
        <p14:creationId xmlns:p14="http://schemas.microsoft.com/office/powerpoint/2010/main" val="2423558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Let’s walk through these</a:t>
            </a:r>
            <a:r>
              <a:rPr lang="en-CA" baseline="0" dirty="0" smtClean="0"/>
              <a:t> concepts using 2 examples – a web page and a bibliographic catalogue record</a:t>
            </a:r>
          </a:p>
          <a:p>
            <a:endParaRPr lang="en-CA" dirty="0" smtClean="0"/>
          </a:p>
          <a:p>
            <a:r>
              <a:rPr lang="en-CA" dirty="0" smtClean="0"/>
              <a:t>-not a hyperlink</a:t>
            </a:r>
            <a:r>
              <a:rPr lang="en-CA" baseline="0" dirty="0" smtClean="0"/>
              <a:t> to related data, for example the data related to a research article</a:t>
            </a:r>
          </a:p>
          <a:p>
            <a:r>
              <a:rPr lang="en-CA" baseline="0" dirty="0" smtClean="0"/>
              <a:t>-definition from wikipedia; broken in bullets</a:t>
            </a:r>
          </a:p>
          <a:p>
            <a:r>
              <a:rPr lang="en-CA" baseline="0" dirty="0" smtClean="0"/>
              <a:t>-karen coyle phrase machine-actionable</a:t>
            </a:r>
            <a:endParaRPr lang="en-CA" dirty="0"/>
          </a:p>
        </p:txBody>
      </p:sp>
      <p:sp>
        <p:nvSpPr>
          <p:cNvPr id="4" name="Slide Number Placeholder 3"/>
          <p:cNvSpPr>
            <a:spLocks noGrp="1"/>
          </p:cNvSpPr>
          <p:nvPr>
            <p:ph type="sldNum" sz="quarter" idx="10"/>
          </p:nvPr>
        </p:nvSpPr>
        <p:spPr/>
        <p:txBody>
          <a:bodyPr/>
          <a:lstStyle/>
          <a:p>
            <a:fld id="{C588F24E-278E-4493-8D4E-5635ED5757A6}" type="slidenum">
              <a:rPr lang="en-CA" smtClean="0"/>
              <a:pPr/>
              <a:t>28</a:t>
            </a:fld>
            <a:endParaRPr lang="en-CA" dirty="0"/>
          </a:p>
        </p:txBody>
      </p:sp>
    </p:spTree>
    <p:extLst>
      <p:ext uri="{BB962C8B-B14F-4D97-AF65-F5344CB8AC3E}">
        <p14:creationId xmlns:p14="http://schemas.microsoft.com/office/powerpoint/2010/main" val="656920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 – how do you know MA is a person? Hand out?</a:t>
            </a:r>
          </a:p>
          <a:p>
            <a:endParaRPr lang="en-US" dirty="0" smtClean="0"/>
          </a:p>
          <a:p>
            <a:r>
              <a:rPr lang="en-US" dirty="0" smtClean="0"/>
              <a:t>As a human who can read English – parse</a:t>
            </a:r>
            <a:r>
              <a:rPr lang="en-US" baseline="0" dirty="0" smtClean="0"/>
              <a:t> out information; pull data – make assumptions about links</a:t>
            </a:r>
          </a:p>
          <a:p>
            <a:r>
              <a:rPr lang="en-US" baseline="0" dirty="0" smtClean="0"/>
              <a:t>What the computer knows/understand</a:t>
            </a:r>
            <a:endParaRPr lang="en-US" dirty="0" smtClean="0"/>
          </a:p>
          <a:p>
            <a:r>
              <a:rPr lang="en-US" dirty="0" smtClean="0"/>
              <a:t>Structured</a:t>
            </a:r>
            <a:r>
              <a:rPr lang="en-US" baseline="0" dirty="0" smtClean="0"/>
              <a:t> page/ not structured data - </a:t>
            </a:r>
            <a:r>
              <a:rPr lang="en-US" dirty="0" smtClean="0"/>
              <a:t>Talk about headers,</a:t>
            </a:r>
            <a:r>
              <a:rPr lang="en-US" baseline="0" dirty="0" smtClean="0"/>
              <a:t> paragraphs, AODA, links – word docs</a:t>
            </a:r>
          </a:p>
          <a:p>
            <a:r>
              <a:rPr lang="en-US" baseline="0" dirty="0" smtClean="0"/>
              <a:t>“machine-actionable” – shout out to Karen Coyle</a:t>
            </a:r>
          </a:p>
          <a:p>
            <a:endParaRPr lang="en-US" baseline="0" dirty="0" smtClean="0"/>
          </a:p>
          <a:p>
            <a:r>
              <a:rPr lang="en-US" baseline="0" dirty="0" smtClean="0"/>
              <a:t>Front and back of credit card – Eric Miller – e-mailed Eric but haven’t hear back about using slide</a:t>
            </a:r>
          </a:p>
          <a:p>
            <a:endParaRPr lang="en-CA" dirty="0"/>
          </a:p>
        </p:txBody>
      </p:sp>
      <p:sp>
        <p:nvSpPr>
          <p:cNvPr id="4" name="Slide Number Placeholder 3"/>
          <p:cNvSpPr>
            <a:spLocks noGrp="1"/>
          </p:cNvSpPr>
          <p:nvPr>
            <p:ph type="sldNum" sz="quarter" idx="10"/>
          </p:nvPr>
        </p:nvSpPr>
        <p:spPr/>
        <p:txBody>
          <a:bodyPr/>
          <a:lstStyle/>
          <a:p>
            <a:fld id="{C588F24E-278E-4493-8D4E-5635ED5757A6}" type="slidenum">
              <a:rPr lang="en-CA" smtClean="0"/>
              <a:pPr/>
              <a:t>29</a:t>
            </a:fld>
            <a:endParaRPr lang="en-CA" dirty="0"/>
          </a:p>
        </p:txBody>
      </p:sp>
    </p:spTree>
    <p:extLst>
      <p:ext uri="{BB962C8B-B14F-4D97-AF65-F5344CB8AC3E}">
        <p14:creationId xmlns:p14="http://schemas.microsoft.com/office/powerpoint/2010/main" val="2181522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handout?</a:t>
            </a:r>
            <a:r>
              <a:rPr lang="en-CA" baseline="0" dirty="0" smtClean="0"/>
              <a:t> Ask some questions about this data</a:t>
            </a:r>
          </a:p>
          <a:p>
            <a:endParaRPr lang="en-CA" dirty="0" smtClean="0"/>
          </a:p>
          <a:p>
            <a:r>
              <a:rPr lang="en-CA" dirty="0" smtClean="0"/>
              <a:t>Excel as example of machine-actionable data</a:t>
            </a:r>
          </a:p>
          <a:p>
            <a:r>
              <a:rPr lang="en-CA" dirty="0" smtClean="0"/>
              <a:t>If knows</a:t>
            </a:r>
            <a:r>
              <a:rPr lang="en-CA" baseline="0" dirty="0" smtClean="0"/>
              <a:t> type of data – treat it appropriately; knows the properties of that type of data</a:t>
            </a:r>
          </a:p>
          <a:p>
            <a:endParaRPr lang="en-CA" dirty="0"/>
          </a:p>
        </p:txBody>
      </p:sp>
      <p:sp>
        <p:nvSpPr>
          <p:cNvPr id="4" name="Slide Number Placeholder 3"/>
          <p:cNvSpPr>
            <a:spLocks noGrp="1"/>
          </p:cNvSpPr>
          <p:nvPr>
            <p:ph type="sldNum" sz="quarter" idx="10"/>
          </p:nvPr>
        </p:nvSpPr>
        <p:spPr/>
        <p:txBody>
          <a:bodyPr/>
          <a:lstStyle/>
          <a:p>
            <a:fld id="{C588F24E-278E-4493-8D4E-5635ED5757A6}" type="slidenum">
              <a:rPr lang="en-CA" smtClean="0"/>
              <a:pPr/>
              <a:t>32</a:t>
            </a:fld>
            <a:endParaRPr lang="en-CA" dirty="0"/>
          </a:p>
        </p:txBody>
      </p:sp>
    </p:spTree>
    <p:extLst>
      <p:ext uri="{BB962C8B-B14F-4D97-AF65-F5344CB8AC3E}">
        <p14:creationId xmlns:p14="http://schemas.microsoft.com/office/powerpoint/2010/main" val="4010360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Already do in our bib records – how published?</a:t>
            </a:r>
          </a:p>
          <a:p>
            <a:r>
              <a:rPr lang="en-CA" dirty="0" smtClean="0"/>
              <a:t>Left</a:t>
            </a:r>
            <a:r>
              <a:rPr lang="en-CA" baseline="0" dirty="0" smtClean="0"/>
              <a:t> column; dbpedia properties</a:t>
            </a:r>
          </a:p>
          <a:p>
            <a:r>
              <a:rPr lang="en-CA" baseline="0" dirty="0" smtClean="0"/>
              <a:t>Right column statements</a:t>
            </a:r>
          </a:p>
          <a:p>
            <a:r>
              <a:rPr lang="en-CA" baseline="0" dirty="0" smtClean="0"/>
              <a:t>Series of statements about resources</a:t>
            </a:r>
            <a:endParaRPr lang="en-CA" dirty="0"/>
          </a:p>
        </p:txBody>
      </p:sp>
      <p:sp>
        <p:nvSpPr>
          <p:cNvPr id="4" name="Slide Number Placeholder 3"/>
          <p:cNvSpPr>
            <a:spLocks noGrp="1"/>
          </p:cNvSpPr>
          <p:nvPr>
            <p:ph type="sldNum" sz="quarter" idx="10"/>
          </p:nvPr>
        </p:nvSpPr>
        <p:spPr/>
        <p:txBody>
          <a:bodyPr/>
          <a:lstStyle/>
          <a:p>
            <a:fld id="{C588F24E-278E-4493-8D4E-5635ED5757A6}" type="slidenum">
              <a:rPr lang="en-CA" smtClean="0"/>
              <a:pPr/>
              <a:t>33</a:t>
            </a:fld>
            <a:endParaRPr lang="en-CA" dirty="0"/>
          </a:p>
        </p:txBody>
      </p:sp>
    </p:spTree>
    <p:extLst>
      <p:ext uri="{BB962C8B-B14F-4D97-AF65-F5344CB8AC3E}">
        <p14:creationId xmlns:p14="http://schemas.microsoft.com/office/powerpoint/2010/main" val="1038308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38</a:t>
            </a:fld>
            <a:endParaRPr lang="en-US" dirty="0"/>
          </a:p>
        </p:txBody>
      </p:sp>
    </p:spTree>
    <p:extLst>
      <p:ext uri="{BB962C8B-B14F-4D97-AF65-F5344CB8AC3E}">
        <p14:creationId xmlns:p14="http://schemas.microsoft.com/office/powerpoint/2010/main" val="1736022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39</a:t>
            </a:fld>
            <a:endParaRPr lang="en-US"/>
          </a:p>
        </p:txBody>
      </p:sp>
    </p:spTree>
    <p:extLst>
      <p:ext uri="{BB962C8B-B14F-4D97-AF65-F5344CB8AC3E}">
        <p14:creationId xmlns:p14="http://schemas.microsoft.com/office/powerpoint/2010/main" val="3756542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Takes these statements and</a:t>
            </a:r>
            <a:r>
              <a:rPr lang="en-CA" baseline="0" dirty="0" smtClean="0"/>
              <a:t> cluster them in a web around a resource</a:t>
            </a:r>
          </a:p>
          <a:p>
            <a:r>
              <a:rPr lang="en-CA" baseline="0" dirty="0" smtClean="0"/>
              <a:t>Spokes</a:t>
            </a:r>
          </a:p>
          <a:p>
            <a:r>
              <a:rPr lang="en-CA" baseline="0" dirty="0" smtClean="0"/>
              <a:t>Extended info about Margaret Atwood – through the link of Ottawa</a:t>
            </a:r>
          </a:p>
          <a:p>
            <a:r>
              <a:rPr lang="en-CA" baseline="0" dirty="0" smtClean="0"/>
              <a:t>Where they connect is a link</a:t>
            </a:r>
          </a:p>
          <a:p>
            <a:endParaRPr lang="en-CA" baseline="0" dirty="0" smtClean="0"/>
          </a:p>
        </p:txBody>
      </p:sp>
      <p:sp>
        <p:nvSpPr>
          <p:cNvPr id="4" name="Slide Number Placeholder 3"/>
          <p:cNvSpPr>
            <a:spLocks noGrp="1"/>
          </p:cNvSpPr>
          <p:nvPr>
            <p:ph type="sldNum" sz="quarter" idx="10"/>
          </p:nvPr>
        </p:nvSpPr>
        <p:spPr/>
        <p:txBody>
          <a:bodyPr/>
          <a:lstStyle/>
          <a:p>
            <a:fld id="{C588F24E-278E-4493-8D4E-5635ED5757A6}" type="slidenum">
              <a:rPr lang="en-CA" smtClean="0"/>
              <a:pPr/>
              <a:t>45</a:t>
            </a:fld>
            <a:endParaRPr lang="en-CA" dirty="0"/>
          </a:p>
        </p:txBody>
      </p:sp>
    </p:spTree>
    <p:extLst>
      <p:ext uri="{BB962C8B-B14F-4D97-AF65-F5344CB8AC3E}">
        <p14:creationId xmlns:p14="http://schemas.microsoft.com/office/powerpoint/2010/main" val="1282544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50</a:t>
            </a:fld>
            <a:endParaRPr lang="en-US"/>
          </a:p>
        </p:txBody>
      </p:sp>
    </p:spTree>
    <p:extLst>
      <p:ext uri="{BB962C8B-B14F-4D97-AF65-F5344CB8AC3E}">
        <p14:creationId xmlns:p14="http://schemas.microsoft.com/office/powerpoint/2010/main" val="698280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regular cataloguing identifiers with URIs; also sow how map to things like id.loc.gov</a:t>
            </a:r>
            <a:endParaRPr lang="en-US" dirty="0"/>
          </a:p>
        </p:txBody>
      </p:sp>
      <p:sp>
        <p:nvSpPr>
          <p:cNvPr id="4" name="Slide Number Placeholder 3"/>
          <p:cNvSpPr>
            <a:spLocks noGrp="1"/>
          </p:cNvSpPr>
          <p:nvPr>
            <p:ph type="sldNum" sz="quarter" idx="10"/>
          </p:nvPr>
        </p:nvSpPr>
        <p:spPr/>
        <p:txBody>
          <a:bodyPr/>
          <a:lstStyle/>
          <a:p>
            <a:fld id="{AF96AD43-B7F1-49AF-B981-A14F17D82FC4}" type="slidenum">
              <a:rPr lang="en-US" smtClean="0"/>
              <a:pPr/>
              <a:t>55</a:t>
            </a:fld>
            <a:endParaRPr lang="en-US"/>
          </a:p>
        </p:txBody>
      </p:sp>
    </p:spTree>
    <p:extLst>
      <p:ext uri="{BB962C8B-B14F-4D97-AF65-F5344CB8AC3E}">
        <p14:creationId xmlns:p14="http://schemas.microsoft.com/office/powerpoint/2010/main" val="873715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Note: </a:t>
            </a:r>
            <a:r>
              <a:rPr lang="en-US" sz="1200" b="0" i="0" kern="1200" dirty="0" smtClean="0">
                <a:solidFill>
                  <a:schemeClr val="tx1"/>
                </a:solidFill>
                <a:effectLst/>
                <a:latin typeface="+mn-lt"/>
                <a:ea typeface="+mn-ea"/>
                <a:cs typeface="+mn-cs"/>
              </a:rPr>
              <a:t>Small Christian devotional statues that are typically carried as amulets in a pocket or elsewhere on a person's clothing. For items having a similar function but in the shape of a disc, use "devotional tokens."</a:t>
            </a:r>
            <a:endParaRPr lang="en-US" dirty="0"/>
          </a:p>
        </p:txBody>
      </p:sp>
      <p:sp>
        <p:nvSpPr>
          <p:cNvPr id="4" name="Slide Number Placeholder 3"/>
          <p:cNvSpPr>
            <a:spLocks noGrp="1"/>
          </p:cNvSpPr>
          <p:nvPr>
            <p:ph type="sldNum" sz="quarter" idx="10"/>
          </p:nvPr>
        </p:nvSpPr>
        <p:spPr/>
        <p:txBody>
          <a:bodyPr/>
          <a:lstStyle/>
          <a:p>
            <a:fld id="{AF96AD43-B7F1-49AF-B981-A14F17D82FC4}" type="slidenum">
              <a:rPr lang="en-US" smtClean="0"/>
              <a:pPr/>
              <a:t>8</a:t>
            </a:fld>
            <a:endParaRPr lang="en-US" dirty="0"/>
          </a:p>
        </p:txBody>
      </p:sp>
    </p:spTree>
    <p:extLst>
      <p:ext uri="{BB962C8B-B14F-4D97-AF65-F5344CB8AC3E}">
        <p14:creationId xmlns:p14="http://schemas.microsoft.com/office/powerpoint/2010/main" val="11370729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Un-pack</a:t>
            </a:r>
            <a:endParaRPr lang="en-US" dirty="0"/>
          </a:p>
        </p:txBody>
      </p:sp>
      <p:sp>
        <p:nvSpPr>
          <p:cNvPr id="4" name="Slide Number Placeholder 3"/>
          <p:cNvSpPr>
            <a:spLocks noGrp="1"/>
          </p:cNvSpPr>
          <p:nvPr>
            <p:ph type="sldNum" sz="quarter" idx="10"/>
          </p:nvPr>
        </p:nvSpPr>
        <p:spPr/>
        <p:txBody>
          <a:bodyPr/>
          <a:lstStyle/>
          <a:p>
            <a:fld id="{AF96AD43-B7F1-49AF-B981-A14F17D82FC4}" type="slidenum">
              <a:rPr lang="en-US" smtClean="0"/>
              <a:pPr/>
              <a:t>56</a:t>
            </a:fld>
            <a:endParaRPr lang="en-US"/>
          </a:p>
        </p:txBody>
      </p:sp>
    </p:spTree>
    <p:extLst>
      <p:ext uri="{BB962C8B-B14F-4D97-AF65-F5344CB8AC3E}">
        <p14:creationId xmlns:p14="http://schemas.microsoft.com/office/powerpoint/2010/main" val="26317845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Mentioned vocabularies</a:t>
            </a:r>
            <a:r>
              <a:rPr lang="en-CA" baseline="0" dirty="0" smtClean="0"/>
              <a:t> and inference</a:t>
            </a:r>
          </a:p>
          <a:p>
            <a:r>
              <a:rPr lang="en-CA" baseline="0" dirty="0" smtClean="0"/>
              <a:t>Don’t need to re-invent the wheel!</a:t>
            </a:r>
          </a:p>
          <a:p>
            <a:endParaRPr lang="en-US" baseline="0" dirty="0" smtClean="0"/>
          </a:p>
          <a:p>
            <a:r>
              <a:rPr lang="en-US" baseline="0" dirty="0" smtClean="0"/>
              <a:t>What can a machine infer if it knows MA is a person? What other information might it pursue?</a:t>
            </a:r>
            <a:endParaRPr lang="en-CA" dirty="0"/>
          </a:p>
        </p:txBody>
      </p:sp>
      <p:sp>
        <p:nvSpPr>
          <p:cNvPr id="4" name="Slide Number Placeholder 3"/>
          <p:cNvSpPr>
            <a:spLocks noGrp="1"/>
          </p:cNvSpPr>
          <p:nvPr>
            <p:ph type="sldNum" sz="quarter" idx="10"/>
          </p:nvPr>
        </p:nvSpPr>
        <p:spPr/>
        <p:txBody>
          <a:bodyPr/>
          <a:lstStyle/>
          <a:p>
            <a:fld id="{C588F24E-278E-4493-8D4E-5635ED5757A6}" type="slidenum">
              <a:rPr lang="en-CA" smtClean="0"/>
              <a:pPr/>
              <a:t>59</a:t>
            </a:fld>
            <a:endParaRPr lang="en-CA" dirty="0"/>
          </a:p>
        </p:txBody>
      </p:sp>
    </p:spTree>
    <p:extLst>
      <p:ext uri="{BB962C8B-B14F-4D97-AF65-F5344CB8AC3E}">
        <p14:creationId xmlns:p14="http://schemas.microsoft.com/office/powerpoint/2010/main" val="3644012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properties are associated with persons?</a:t>
            </a:r>
          </a:p>
          <a:p>
            <a:r>
              <a:rPr lang="en-US" dirty="0" smtClean="0"/>
              <a:t>What inferences can we make about relationships?</a:t>
            </a:r>
            <a:endParaRPr lang="en-US" dirty="0"/>
          </a:p>
        </p:txBody>
      </p:sp>
      <p:sp>
        <p:nvSpPr>
          <p:cNvPr id="4" name="Slide Number Placeholder 3"/>
          <p:cNvSpPr>
            <a:spLocks noGrp="1"/>
          </p:cNvSpPr>
          <p:nvPr>
            <p:ph type="sldNum" sz="quarter" idx="10"/>
          </p:nvPr>
        </p:nvSpPr>
        <p:spPr/>
        <p:txBody>
          <a:bodyPr/>
          <a:lstStyle/>
          <a:p>
            <a:fld id="{AF96AD43-B7F1-49AF-B981-A14F17D82FC4}" type="slidenum">
              <a:rPr lang="en-US" smtClean="0"/>
              <a:pPr/>
              <a:t>60</a:t>
            </a:fld>
            <a:endParaRPr lang="en-US"/>
          </a:p>
        </p:txBody>
      </p:sp>
    </p:spTree>
    <p:extLst>
      <p:ext uri="{BB962C8B-B14F-4D97-AF65-F5344CB8AC3E}">
        <p14:creationId xmlns:p14="http://schemas.microsoft.com/office/powerpoint/2010/main" val="1207310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Great for looking at your own data; even better if</a:t>
            </a:r>
            <a:r>
              <a:rPr lang="en-CA" baseline="0" dirty="0" smtClean="0"/>
              <a:t> already linked to others</a:t>
            </a:r>
            <a:endParaRPr lang="en-CA" dirty="0" smtClean="0"/>
          </a:p>
          <a:p>
            <a:r>
              <a:rPr lang="en-CA" dirty="0" smtClean="0"/>
              <a:t>Web ontology language</a:t>
            </a:r>
          </a:p>
          <a:p>
            <a:r>
              <a:rPr lang="en-CA" dirty="0" smtClean="0"/>
              <a:t>Authority e.g.</a:t>
            </a:r>
            <a:r>
              <a:rPr lang="en-CA" baseline="0" dirty="0" smtClean="0"/>
              <a:t> Prefer </a:t>
            </a:r>
            <a:r>
              <a:rPr lang="en-CA" baseline="0" dirty="0" err="1" smtClean="0"/>
              <a:t>geonames</a:t>
            </a:r>
            <a:endParaRPr lang="en-CA" baseline="0" dirty="0" smtClean="0"/>
          </a:p>
          <a:p>
            <a:r>
              <a:rPr lang="en-CA" baseline="0" dirty="0" smtClean="0"/>
              <a:t>Augment</a:t>
            </a:r>
          </a:p>
          <a:p>
            <a:endParaRPr lang="en-CA" dirty="0" smtClean="0"/>
          </a:p>
          <a:p>
            <a:r>
              <a:rPr lang="en-US" dirty="0" smtClean="0"/>
              <a:t>Connecting your data and having other sites connect back to you makes you more visible- Eric Miller</a:t>
            </a:r>
            <a:r>
              <a:rPr lang="en-US" baseline="0" dirty="0" smtClean="0"/>
              <a:t> talks about this in the </a:t>
            </a:r>
            <a:r>
              <a:rPr lang="en-US" baseline="0" dirty="0" err="1" smtClean="0"/>
              <a:t>LibHub</a:t>
            </a:r>
            <a:r>
              <a:rPr lang="en-US" baseline="0" dirty="0" smtClean="0"/>
              <a:t> initiative</a:t>
            </a:r>
            <a:endParaRPr lang="en-CA" dirty="0"/>
          </a:p>
        </p:txBody>
      </p:sp>
      <p:sp>
        <p:nvSpPr>
          <p:cNvPr id="4" name="Slide Number Placeholder 3"/>
          <p:cNvSpPr>
            <a:spLocks noGrp="1"/>
          </p:cNvSpPr>
          <p:nvPr>
            <p:ph type="sldNum" sz="quarter" idx="10"/>
          </p:nvPr>
        </p:nvSpPr>
        <p:spPr/>
        <p:txBody>
          <a:bodyPr/>
          <a:lstStyle/>
          <a:p>
            <a:fld id="{C588F24E-278E-4493-8D4E-5635ED5757A6}" type="slidenum">
              <a:rPr lang="en-CA" smtClean="0"/>
              <a:pPr/>
              <a:t>62</a:t>
            </a:fld>
            <a:endParaRPr lang="en-CA" dirty="0"/>
          </a:p>
        </p:txBody>
      </p:sp>
    </p:spTree>
    <p:extLst>
      <p:ext uri="{BB962C8B-B14F-4D97-AF65-F5344CB8AC3E}">
        <p14:creationId xmlns:p14="http://schemas.microsoft.com/office/powerpoint/2010/main" val="9641273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[note – you can tell the computer it is a date rather than the number 1,998 by adding</a:t>
            </a:r>
            <a:r>
              <a:rPr lang="en-CA" baseline="0" dirty="0" smtClean="0"/>
              <a:t> the XSD data type</a:t>
            </a:r>
            <a:endParaRPr lang="en-CA" dirty="0"/>
          </a:p>
        </p:txBody>
      </p:sp>
      <p:sp>
        <p:nvSpPr>
          <p:cNvPr id="4" name="Slide Number Placeholder 3"/>
          <p:cNvSpPr>
            <a:spLocks noGrp="1"/>
          </p:cNvSpPr>
          <p:nvPr>
            <p:ph type="sldNum" sz="quarter" idx="10"/>
          </p:nvPr>
        </p:nvSpPr>
        <p:spPr/>
        <p:txBody>
          <a:bodyPr/>
          <a:lstStyle/>
          <a:p>
            <a:fld id="{AF96AD43-B7F1-49AF-B981-A14F17D82FC4}" type="slidenum">
              <a:rPr lang="en-US" smtClean="0"/>
              <a:pPr/>
              <a:t>63</a:t>
            </a:fld>
            <a:endParaRPr lang="en-US"/>
          </a:p>
        </p:txBody>
      </p:sp>
    </p:spTree>
    <p:extLst>
      <p:ext uri="{BB962C8B-B14F-4D97-AF65-F5344CB8AC3E}">
        <p14:creationId xmlns:p14="http://schemas.microsoft.com/office/powerpoint/2010/main" val="37159748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From web of documents that humans</a:t>
            </a:r>
            <a:r>
              <a:rPr lang="en-CA" baseline="0" dirty="0" smtClean="0"/>
              <a:t> can navigate easily</a:t>
            </a:r>
          </a:p>
          <a:p>
            <a:r>
              <a:rPr lang="en-CA" baseline="0" dirty="0" smtClean="0"/>
              <a:t>To web of things/ web of data</a:t>
            </a:r>
          </a:p>
          <a:p>
            <a:endParaRPr lang="en-CA" dirty="0"/>
          </a:p>
        </p:txBody>
      </p:sp>
      <p:sp>
        <p:nvSpPr>
          <p:cNvPr id="4" name="Slide Number Placeholder 3"/>
          <p:cNvSpPr>
            <a:spLocks noGrp="1"/>
          </p:cNvSpPr>
          <p:nvPr>
            <p:ph type="sldNum" sz="quarter" idx="10"/>
          </p:nvPr>
        </p:nvSpPr>
        <p:spPr/>
        <p:txBody>
          <a:bodyPr/>
          <a:lstStyle/>
          <a:p>
            <a:fld id="{C588F24E-278E-4493-8D4E-5635ED5757A6}" type="slidenum">
              <a:rPr lang="en-CA" smtClean="0"/>
              <a:pPr/>
              <a:t>64</a:t>
            </a:fld>
            <a:endParaRPr lang="en-CA" dirty="0"/>
          </a:p>
        </p:txBody>
      </p:sp>
    </p:spTree>
    <p:extLst>
      <p:ext uri="{BB962C8B-B14F-4D97-AF65-F5344CB8AC3E}">
        <p14:creationId xmlns:p14="http://schemas.microsoft.com/office/powerpoint/2010/main" val="2184755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C588F24E-278E-4493-8D4E-5635ED5757A6}" type="slidenum">
              <a:rPr lang="en-CA" smtClean="0"/>
              <a:pPr/>
              <a:t>70</a:t>
            </a:fld>
            <a:endParaRPr lang="en-CA" dirty="0"/>
          </a:p>
        </p:txBody>
      </p:sp>
    </p:spTree>
    <p:extLst>
      <p:ext uri="{BB962C8B-B14F-4D97-AF65-F5344CB8AC3E}">
        <p14:creationId xmlns:p14="http://schemas.microsoft.com/office/powerpoint/2010/main" val="36197394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96AD43-B7F1-49AF-B981-A14F17D82FC4}" type="slidenum">
              <a:rPr lang="en-US" smtClean="0"/>
              <a:pPr/>
              <a:t>71</a:t>
            </a:fld>
            <a:endParaRPr lang="en-US"/>
          </a:p>
        </p:txBody>
      </p:sp>
    </p:spTree>
    <p:extLst>
      <p:ext uri="{BB962C8B-B14F-4D97-AF65-F5344CB8AC3E}">
        <p14:creationId xmlns:p14="http://schemas.microsoft.com/office/powerpoint/2010/main" val="9977692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From linked data fragments</a:t>
            </a:r>
            <a:endParaRPr lang="en-CA" dirty="0"/>
          </a:p>
        </p:txBody>
      </p:sp>
      <p:sp>
        <p:nvSpPr>
          <p:cNvPr id="4" name="Slide Number Placeholder 3"/>
          <p:cNvSpPr>
            <a:spLocks noGrp="1"/>
          </p:cNvSpPr>
          <p:nvPr>
            <p:ph type="sldNum" sz="quarter" idx="10"/>
          </p:nvPr>
        </p:nvSpPr>
        <p:spPr/>
        <p:txBody>
          <a:bodyPr/>
          <a:lstStyle/>
          <a:p>
            <a:fld id="{AF96AD43-B7F1-49AF-B981-A14F17D82FC4}" type="slidenum">
              <a:rPr lang="en-US" smtClean="0"/>
              <a:pPr/>
              <a:t>73</a:t>
            </a:fld>
            <a:endParaRPr lang="en-US"/>
          </a:p>
        </p:txBody>
      </p:sp>
    </p:spTree>
    <p:extLst>
      <p:ext uri="{BB962C8B-B14F-4D97-AF65-F5344CB8AC3E}">
        <p14:creationId xmlns:p14="http://schemas.microsoft.com/office/powerpoint/2010/main" val="32494610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(Evergreen)</a:t>
            </a:r>
          </a:p>
          <a:p>
            <a:r>
              <a:rPr lang="en-CA" dirty="0" smtClean="0"/>
              <a:t>Extended to use</a:t>
            </a:r>
            <a:r>
              <a:rPr lang="en-CA" baseline="0" dirty="0" smtClean="0"/>
              <a:t> the “seller’s” vocabulary to share our holdings; see Dan Scott!</a:t>
            </a:r>
            <a:endParaRPr lang="en-CA" dirty="0"/>
          </a:p>
        </p:txBody>
      </p:sp>
      <p:sp>
        <p:nvSpPr>
          <p:cNvPr id="4" name="Slide Number Placeholder 3"/>
          <p:cNvSpPr>
            <a:spLocks noGrp="1"/>
          </p:cNvSpPr>
          <p:nvPr>
            <p:ph type="sldNum" sz="quarter" idx="10"/>
          </p:nvPr>
        </p:nvSpPr>
        <p:spPr/>
        <p:txBody>
          <a:bodyPr/>
          <a:lstStyle/>
          <a:p>
            <a:fld id="{C588F24E-278E-4493-8D4E-5635ED5757A6}" type="slidenum">
              <a:rPr lang="en-CA" smtClean="0"/>
              <a:pPr/>
              <a:t>75</a:t>
            </a:fld>
            <a:endParaRPr lang="en-CA" dirty="0"/>
          </a:p>
        </p:txBody>
      </p:sp>
    </p:spTree>
    <p:extLst>
      <p:ext uri="{BB962C8B-B14F-4D97-AF65-F5344CB8AC3E}">
        <p14:creationId xmlns:p14="http://schemas.microsoft.com/office/powerpoint/2010/main" val="2184461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smtClean="0"/>
          </a:p>
          <a:p>
            <a:r>
              <a:rPr lang="en-CA" dirty="0" smtClean="0"/>
              <a:t>ONTOLOGY</a:t>
            </a:r>
          </a:p>
          <a:p>
            <a:r>
              <a:rPr lang="en-CA" dirty="0" smtClean="0"/>
              <a:t>It probably isn’t crucial</a:t>
            </a:r>
            <a:r>
              <a:rPr lang="en-CA" baseline="0" dirty="0" smtClean="0"/>
              <a:t> for libraries to share metadata about a Harry Potter novel but we have many rare or unique resources that may not be described elsewhere</a:t>
            </a:r>
          </a:p>
          <a:p>
            <a:r>
              <a:rPr lang="en-CA" baseline="0" dirty="0" smtClean="0"/>
              <a:t>If records are in oclc</a:t>
            </a:r>
          </a:p>
          <a:p>
            <a:r>
              <a:rPr lang="en-CA" baseline="0" dirty="0" smtClean="0"/>
              <a:t>OCLC using vocabulary from schema.org – agreed upon by the major search engines</a:t>
            </a:r>
          </a:p>
          <a:p>
            <a:r>
              <a:rPr lang="en-CA" baseline="0" dirty="0" smtClean="0"/>
              <a:t>-not always optimal for all of our bib fields but there is a group working on extending it</a:t>
            </a:r>
          </a:p>
          <a:p>
            <a:endParaRPr lang="en-CA" baseline="0" dirty="0" smtClean="0"/>
          </a:p>
          <a:p>
            <a:r>
              <a:rPr lang="en-CA" baseline="0" dirty="0" smtClean="0"/>
              <a:t>Can see here name of resource and for the author there is an identifier, a type and same as another identifier</a:t>
            </a:r>
            <a:endParaRPr lang="en-CA" dirty="0"/>
          </a:p>
        </p:txBody>
      </p:sp>
      <p:sp>
        <p:nvSpPr>
          <p:cNvPr id="4" name="Slide Number Placeholder 3"/>
          <p:cNvSpPr>
            <a:spLocks noGrp="1"/>
          </p:cNvSpPr>
          <p:nvPr>
            <p:ph type="sldNum" sz="quarter" idx="10"/>
          </p:nvPr>
        </p:nvSpPr>
        <p:spPr/>
        <p:txBody>
          <a:bodyPr/>
          <a:lstStyle/>
          <a:p>
            <a:fld id="{C588F24E-278E-4493-8D4E-5635ED5757A6}" type="slidenum">
              <a:rPr lang="en-CA" smtClean="0"/>
              <a:pPr/>
              <a:t>9</a:t>
            </a:fld>
            <a:endParaRPr lang="en-CA" dirty="0"/>
          </a:p>
        </p:txBody>
      </p:sp>
    </p:spTree>
    <p:extLst>
      <p:ext uri="{BB962C8B-B14F-4D97-AF65-F5344CB8AC3E}">
        <p14:creationId xmlns:p14="http://schemas.microsoft.com/office/powerpoint/2010/main" val="23735088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(Evergreen)</a:t>
            </a:r>
          </a:p>
          <a:p>
            <a:r>
              <a:rPr lang="en-CA" dirty="0" smtClean="0"/>
              <a:t>Extended to use</a:t>
            </a:r>
            <a:r>
              <a:rPr lang="en-CA" baseline="0" dirty="0" smtClean="0"/>
              <a:t> the “seller’s” vocabulary to share our holdings; see Dan Scott!</a:t>
            </a:r>
            <a:endParaRPr lang="en-CA" dirty="0"/>
          </a:p>
        </p:txBody>
      </p:sp>
      <p:sp>
        <p:nvSpPr>
          <p:cNvPr id="4" name="Slide Number Placeholder 3"/>
          <p:cNvSpPr>
            <a:spLocks noGrp="1"/>
          </p:cNvSpPr>
          <p:nvPr>
            <p:ph type="sldNum" sz="quarter" idx="10"/>
          </p:nvPr>
        </p:nvSpPr>
        <p:spPr/>
        <p:txBody>
          <a:bodyPr/>
          <a:lstStyle/>
          <a:p>
            <a:fld id="{C588F24E-278E-4493-8D4E-5635ED5757A6}" type="slidenum">
              <a:rPr lang="en-CA" smtClean="0"/>
              <a:pPr/>
              <a:t>76</a:t>
            </a:fld>
            <a:endParaRPr lang="en-CA" dirty="0"/>
          </a:p>
        </p:txBody>
      </p:sp>
    </p:spTree>
    <p:extLst>
      <p:ext uri="{BB962C8B-B14F-4D97-AF65-F5344CB8AC3E}">
        <p14:creationId xmlns:p14="http://schemas.microsoft.com/office/powerpoint/2010/main" val="21844612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more links in, the more visible the data</a:t>
            </a:r>
            <a:endParaRPr lang="en-CA" dirty="0"/>
          </a:p>
        </p:txBody>
      </p:sp>
      <p:sp>
        <p:nvSpPr>
          <p:cNvPr id="4" name="Slide Number Placeholder 3"/>
          <p:cNvSpPr>
            <a:spLocks noGrp="1"/>
          </p:cNvSpPr>
          <p:nvPr>
            <p:ph type="sldNum" sz="quarter" idx="10"/>
          </p:nvPr>
        </p:nvSpPr>
        <p:spPr/>
        <p:txBody>
          <a:bodyPr/>
          <a:lstStyle/>
          <a:p>
            <a:fld id="{C588F24E-278E-4493-8D4E-5635ED5757A6}" type="slidenum">
              <a:rPr lang="en-CA" smtClean="0"/>
              <a:pPr/>
              <a:t>78</a:t>
            </a:fld>
            <a:endParaRPr lang="en-CA" dirty="0"/>
          </a:p>
        </p:txBody>
      </p:sp>
    </p:spTree>
    <p:extLst>
      <p:ext uri="{BB962C8B-B14F-4D97-AF65-F5344CB8AC3E}">
        <p14:creationId xmlns:p14="http://schemas.microsoft.com/office/powerpoint/2010/main" val="37992645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for the new slides added</a:t>
            </a:r>
            <a:endParaRPr lang="en-CA" dirty="0"/>
          </a:p>
        </p:txBody>
      </p:sp>
      <p:sp>
        <p:nvSpPr>
          <p:cNvPr id="4" name="Slide Number Placeholder 3"/>
          <p:cNvSpPr>
            <a:spLocks noGrp="1"/>
          </p:cNvSpPr>
          <p:nvPr>
            <p:ph type="sldNum" sz="quarter" idx="10"/>
          </p:nvPr>
        </p:nvSpPr>
        <p:spPr/>
        <p:txBody>
          <a:bodyPr/>
          <a:lstStyle/>
          <a:p>
            <a:fld id="{C588F24E-278E-4493-8D4E-5635ED5757A6}" type="slidenum">
              <a:rPr lang="en-CA" smtClean="0"/>
              <a:pPr/>
              <a:t>81</a:t>
            </a:fld>
            <a:endParaRPr lang="en-CA" dirty="0"/>
          </a:p>
        </p:txBody>
      </p:sp>
    </p:spTree>
    <p:extLst>
      <p:ext uri="{BB962C8B-B14F-4D97-AF65-F5344CB8AC3E}">
        <p14:creationId xmlns:p14="http://schemas.microsoft.com/office/powerpoint/2010/main" val="35015864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C588F24E-278E-4493-8D4E-5635ED5757A6}" type="slidenum">
              <a:rPr lang="en-CA" smtClean="0"/>
              <a:pPr/>
              <a:t>85</a:t>
            </a:fld>
            <a:endParaRPr lang="en-CA" dirty="0"/>
          </a:p>
        </p:txBody>
      </p:sp>
    </p:spTree>
    <p:extLst>
      <p:ext uri="{BB962C8B-B14F-4D97-AF65-F5344CB8AC3E}">
        <p14:creationId xmlns:p14="http://schemas.microsoft.com/office/powerpoint/2010/main" val="30881626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C588F24E-278E-4493-8D4E-5635ED5757A6}" type="slidenum">
              <a:rPr lang="en-CA" smtClean="0"/>
              <a:pPr/>
              <a:t>86</a:t>
            </a:fld>
            <a:endParaRPr lang="en-CA" dirty="0"/>
          </a:p>
        </p:txBody>
      </p:sp>
    </p:spTree>
    <p:extLst>
      <p:ext uri="{BB962C8B-B14F-4D97-AF65-F5344CB8AC3E}">
        <p14:creationId xmlns:p14="http://schemas.microsoft.com/office/powerpoint/2010/main" val="30881626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C588F24E-278E-4493-8D4E-5635ED5757A6}" type="slidenum">
              <a:rPr lang="en-CA" smtClean="0"/>
              <a:pPr/>
              <a:t>87</a:t>
            </a:fld>
            <a:endParaRPr lang="en-CA"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(Evergreen)</a:t>
            </a:r>
          </a:p>
          <a:p>
            <a:r>
              <a:rPr lang="en-CA" dirty="0" smtClean="0"/>
              <a:t>Extended to use</a:t>
            </a:r>
            <a:r>
              <a:rPr lang="en-CA" baseline="0" dirty="0" smtClean="0"/>
              <a:t> the “seller’s” vocabulary to share our holdings; see Dan Scott!</a:t>
            </a:r>
            <a:endParaRPr lang="en-CA" dirty="0"/>
          </a:p>
        </p:txBody>
      </p:sp>
      <p:sp>
        <p:nvSpPr>
          <p:cNvPr id="4" name="Slide Number Placeholder 3"/>
          <p:cNvSpPr>
            <a:spLocks noGrp="1"/>
          </p:cNvSpPr>
          <p:nvPr>
            <p:ph type="sldNum" sz="quarter" idx="10"/>
          </p:nvPr>
        </p:nvSpPr>
        <p:spPr/>
        <p:txBody>
          <a:bodyPr/>
          <a:lstStyle/>
          <a:p>
            <a:fld id="{C588F24E-278E-4493-8D4E-5635ED5757A6}" type="slidenum">
              <a:rPr lang="en-CA" smtClean="0"/>
              <a:pPr/>
              <a:t>10</a:t>
            </a:fld>
            <a:endParaRPr lang="en-CA" dirty="0"/>
          </a:p>
        </p:txBody>
      </p:sp>
    </p:spTree>
    <p:extLst>
      <p:ext uri="{BB962C8B-B14F-4D97-AF65-F5344CB8AC3E}">
        <p14:creationId xmlns:p14="http://schemas.microsoft.com/office/powerpoint/2010/main" val="2204966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(Evergreen)</a:t>
            </a:r>
          </a:p>
          <a:p>
            <a:r>
              <a:rPr lang="en-CA" dirty="0" smtClean="0"/>
              <a:t>Extended to use</a:t>
            </a:r>
            <a:r>
              <a:rPr lang="en-CA" baseline="0" dirty="0" smtClean="0"/>
              <a:t> the “seller’s” vocabulary to share our holdings; see Dan Scott!</a:t>
            </a:r>
            <a:endParaRPr lang="en-CA" dirty="0"/>
          </a:p>
        </p:txBody>
      </p:sp>
      <p:sp>
        <p:nvSpPr>
          <p:cNvPr id="4" name="Slide Number Placeholder 3"/>
          <p:cNvSpPr>
            <a:spLocks noGrp="1"/>
          </p:cNvSpPr>
          <p:nvPr>
            <p:ph type="sldNum" sz="quarter" idx="10"/>
          </p:nvPr>
        </p:nvSpPr>
        <p:spPr/>
        <p:txBody>
          <a:bodyPr/>
          <a:lstStyle/>
          <a:p>
            <a:fld id="{C588F24E-278E-4493-8D4E-5635ED5757A6}" type="slidenum">
              <a:rPr lang="en-CA" smtClean="0"/>
              <a:pPr/>
              <a:t>11</a:t>
            </a:fld>
            <a:endParaRPr lang="en-CA" dirty="0"/>
          </a:p>
        </p:txBody>
      </p:sp>
    </p:spTree>
    <p:extLst>
      <p:ext uri="{BB962C8B-B14F-4D97-AF65-F5344CB8AC3E}">
        <p14:creationId xmlns:p14="http://schemas.microsoft.com/office/powerpoint/2010/main" val="2204966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Inspired by Karen Coyle – our bib data isn’t always unique but holdings info is valuable</a:t>
            </a:r>
          </a:p>
          <a:p>
            <a:r>
              <a:rPr lang="en-CA" dirty="0" smtClean="0"/>
              <a:t>-google graph</a:t>
            </a:r>
          </a:p>
          <a:p>
            <a:endParaRPr lang="en-US" dirty="0" smtClean="0"/>
          </a:p>
          <a:p>
            <a:r>
              <a:rPr lang="en-US" dirty="0" smtClean="0"/>
              <a:t>-or perhaps our catalogue</a:t>
            </a:r>
            <a:r>
              <a:rPr lang="en-US" baseline="0" dirty="0" smtClean="0"/>
              <a:t> records would surface in search results - Miller</a:t>
            </a:r>
            <a:endParaRPr lang="en-CA" dirty="0"/>
          </a:p>
        </p:txBody>
      </p:sp>
      <p:sp>
        <p:nvSpPr>
          <p:cNvPr id="4" name="Slide Number Placeholder 3"/>
          <p:cNvSpPr>
            <a:spLocks noGrp="1"/>
          </p:cNvSpPr>
          <p:nvPr>
            <p:ph type="sldNum" sz="quarter" idx="10"/>
          </p:nvPr>
        </p:nvSpPr>
        <p:spPr/>
        <p:txBody>
          <a:bodyPr/>
          <a:lstStyle/>
          <a:p>
            <a:fld id="{C588F24E-278E-4493-8D4E-5635ED5757A6}" type="slidenum">
              <a:rPr lang="en-CA" smtClean="0"/>
              <a:pPr/>
              <a:t>12</a:t>
            </a:fld>
            <a:endParaRPr lang="en-CA" dirty="0"/>
          </a:p>
        </p:txBody>
      </p:sp>
    </p:spTree>
    <p:extLst>
      <p:ext uri="{BB962C8B-B14F-4D97-AF65-F5344CB8AC3E}">
        <p14:creationId xmlns:p14="http://schemas.microsoft.com/office/powerpoint/2010/main" val="325947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“catalinking” and BIBFRAME</a:t>
            </a:r>
          </a:p>
          <a:p>
            <a:r>
              <a:rPr lang="en-US" dirty="0" smtClean="0"/>
              <a:t>Look also at swib.org/swib14/slides/miller-swib14.57.pdf</a:t>
            </a:r>
            <a:endParaRPr lang="en-CA" dirty="0"/>
          </a:p>
        </p:txBody>
      </p:sp>
      <p:sp>
        <p:nvSpPr>
          <p:cNvPr id="4" name="Slide Number Placeholder 3"/>
          <p:cNvSpPr>
            <a:spLocks noGrp="1"/>
          </p:cNvSpPr>
          <p:nvPr>
            <p:ph type="sldNum" sz="quarter" idx="10"/>
          </p:nvPr>
        </p:nvSpPr>
        <p:spPr/>
        <p:txBody>
          <a:bodyPr/>
          <a:lstStyle/>
          <a:p>
            <a:fld id="{C588F24E-278E-4493-8D4E-5635ED5757A6}" type="slidenum">
              <a:rPr lang="en-CA" smtClean="0"/>
              <a:pPr/>
              <a:t>13</a:t>
            </a:fld>
            <a:endParaRPr lang="en-CA" dirty="0"/>
          </a:p>
        </p:txBody>
      </p:sp>
    </p:spTree>
    <p:extLst>
      <p:ext uri="{BB962C8B-B14F-4D97-AF65-F5344CB8AC3E}">
        <p14:creationId xmlns:p14="http://schemas.microsoft.com/office/powerpoint/2010/main" val="4145884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Up to now examples have been about sharing vocabularies</a:t>
            </a:r>
            <a:r>
              <a:rPr lang="en-CA" baseline="0" dirty="0" smtClean="0"/>
              <a:t> and metadata; this project is about extracting information out of the documents we hold</a:t>
            </a:r>
          </a:p>
          <a:p>
            <a:endParaRPr lang="en-US" baseline="0" dirty="0" smtClean="0"/>
          </a:p>
          <a:p>
            <a:r>
              <a:rPr lang="en-US" baseline="0" dirty="0" smtClean="0"/>
              <a:t>Extracting information, entities etc. from structured materials</a:t>
            </a:r>
            <a:endParaRPr lang="en-CA" dirty="0"/>
          </a:p>
        </p:txBody>
      </p:sp>
      <p:sp>
        <p:nvSpPr>
          <p:cNvPr id="4" name="Slide Number Placeholder 3"/>
          <p:cNvSpPr>
            <a:spLocks noGrp="1"/>
          </p:cNvSpPr>
          <p:nvPr>
            <p:ph type="sldNum" sz="quarter" idx="10"/>
          </p:nvPr>
        </p:nvSpPr>
        <p:spPr/>
        <p:txBody>
          <a:bodyPr/>
          <a:lstStyle/>
          <a:p>
            <a:fld id="{C588F24E-278E-4493-8D4E-5635ED5757A6}" type="slidenum">
              <a:rPr lang="en-CA" smtClean="0"/>
              <a:pPr/>
              <a:t>14</a:t>
            </a:fld>
            <a:endParaRPr lang="en-CA" dirty="0"/>
          </a:p>
        </p:txBody>
      </p:sp>
    </p:spTree>
    <p:extLst>
      <p:ext uri="{BB962C8B-B14F-4D97-AF65-F5344CB8AC3E}">
        <p14:creationId xmlns:p14="http://schemas.microsoft.com/office/powerpoint/2010/main" val="76220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EA77AEA-A1C3-4338-9F65-A5DA91BE8AE6}" type="datetime1">
              <a:rPr lang="en-US" smtClean="0"/>
              <a:pPr/>
              <a:t>5/11/2016</a:t>
            </a:fld>
            <a:endParaRPr lang="en-US"/>
          </a:p>
        </p:txBody>
      </p:sp>
      <p:sp>
        <p:nvSpPr>
          <p:cNvPr id="5" name="Footer Placeholder 4"/>
          <p:cNvSpPr>
            <a:spLocks noGrp="1"/>
          </p:cNvSpPr>
          <p:nvPr>
            <p:ph type="ftr" sz="quarter" idx="11"/>
          </p:nvPr>
        </p:nvSpPr>
        <p:spPr/>
        <p:txBody>
          <a:bodyPr/>
          <a:lstStyle/>
          <a:p>
            <a:r>
              <a:rPr lang="en-US" smtClean="0"/>
              <a:t>LODLAMTO 2016 - Introducing LOD</a:t>
            </a:r>
            <a:endParaRPr lang="en-US"/>
          </a:p>
        </p:txBody>
      </p:sp>
      <p:sp>
        <p:nvSpPr>
          <p:cNvPr id="6" name="Slide Number Placeholder 5"/>
          <p:cNvSpPr>
            <a:spLocks noGrp="1"/>
          </p:cNvSpPr>
          <p:nvPr>
            <p:ph type="sldNum" sz="quarter" idx="12"/>
          </p:nvPr>
        </p:nvSpPr>
        <p:spPr/>
        <p:txBody>
          <a:bodyPr/>
          <a:lstStyle/>
          <a:p>
            <a:fld id="{B01839D2-83C5-4C18-9B9F-657AE14E9527}" type="slidenum">
              <a:rPr lang="en-US" smtClean="0"/>
              <a:pPr/>
              <a:t>‹#›</a:t>
            </a:fld>
            <a:endParaRPr lang="en-US"/>
          </a:p>
        </p:txBody>
      </p:sp>
    </p:spTree>
    <p:extLst>
      <p:ext uri="{BB962C8B-B14F-4D97-AF65-F5344CB8AC3E}">
        <p14:creationId xmlns:p14="http://schemas.microsoft.com/office/powerpoint/2010/main" val="3767429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36469D-604D-44E4-996D-040F1549FF14}" type="datetime1">
              <a:rPr lang="en-US" smtClean="0"/>
              <a:pPr/>
              <a:t>5/11/2016</a:t>
            </a:fld>
            <a:endParaRPr lang="en-US"/>
          </a:p>
        </p:txBody>
      </p:sp>
      <p:sp>
        <p:nvSpPr>
          <p:cNvPr id="5" name="Footer Placeholder 4"/>
          <p:cNvSpPr>
            <a:spLocks noGrp="1"/>
          </p:cNvSpPr>
          <p:nvPr>
            <p:ph type="ftr" sz="quarter" idx="11"/>
          </p:nvPr>
        </p:nvSpPr>
        <p:spPr/>
        <p:txBody>
          <a:bodyPr/>
          <a:lstStyle/>
          <a:p>
            <a:r>
              <a:rPr lang="en-US" smtClean="0"/>
              <a:t>LODLAMTO 2016 - Introducing LOD</a:t>
            </a:r>
            <a:endParaRPr lang="en-US"/>
          </a:p>
        </p:txBody>
      </p:sp>
      <p:sp>
        <p:nvSpPr>
          <p:cNvPr id="6" name="Slide Number Placeholder 5"/>
          <p:cNvSpPr>
            <a:spLocks noGrp="1"/>
          </p:cNvSpPr>
          <p:nvPr>
            <p:ph type="sldNum" sz="quarter" idx="12"/>
          </p:nvPr>
        </p:nvSpPr>
        <p:spPr/>
        <p:txBody>
          <a:bodyPr/>
          <a:lstStyle/>
          <a:p>
            <a:fld id="{B01839D2-83C5-4C18-9B9F-657AE14E9527}" type="slidenum">
              <a:rPr lang="en-US" smtClean="0"/>
              <a:pPr/>
              <a:t>‹#›</a:t>
            </a:fld>
            <a:endParaRPr lang="en-US"/>
          </a:p>
        </p:txBody>
      </p:sp>
    </p:spTree>
    <p:extLst>
      <p:ext uri="{BB962C8B-B14F-4D97-AF65-F5344CB8AC3E}">
        <p14:creationId xmlns:p14="http://schemas.microsoft.com/office/powerpoint/2010/main" val="3035483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0B308A1-42F3-401B-BC62-168A179027AE}" type="datetime1">
              <a:rPr lang="en-US" smtClean="0"/>
              <a:pPr/>
              <a:t>5/11/2016</a:t>
            </a:fld>
            <a:endParaRPr lang="en-US"/>
          </a:p>
        </p:txBody>
      </p:sp>
      <p:sp>
        <p:nvSpPr>
          <p:cNvPr id="5" name="Footer Placeholder 4"/>
          <p:cNvSpPr>
            <a:spLocks noGrp="1"/>
          </p:cNvSpPr>
          <p:nvPr>
            <p:ph type="ftr" sz="quarter" idx="11"/>
          </p:nvPr>
        </p:nvSpPr>
        <p:spPr/>
        <p:txBody>
          <a:bodyPr/>
          <a:lstStyle/>
          <a:p>
            <a:r>
              <a:rPr lang="en-US" smtClean="0"/>
              <a:t>LODLAMTO 2016 - Introducing LOD</a:t>
            </a:r>
            <a:endParaRPr lang="en-US"/>
          </a:p>
        </p:txBody>
      </p:sp>
      <p:sp>
        <p:nvSpPr>
          <p:cNvPr id="6" name="Slide Number Placeholder 5"/>
          <p:cNvSpPr>
            <a:spLocks noGrp="1"/>
          </p:cNvSpPr>
          <p:nvPr>
            <p:ph type="sldNum" sz="quarter" idx="12"/>
          </p:nvPr>
        </p:nvSpPr>
        <p:spPr/>
        <p:txBody>
          <a:bodyPr/>
          <a:lstStyle/>
          <a:p>
            <a:fld id="{B01839D2-83C5-4C18-9B9F-657AE14E9527}" type="slidenum">
              <a:rPr lang="en-US" smtClean="0"/>
              <a:pPr/>
              <a:t>‹#›</a:t>
            </a:fld>
            <a:endParaRPr lang="en-US"/>
          </a:p>
        </p:txBody>
      </p:sp>
    </p:spTree>
    <p:extLst>
      <p:ext uri="{BB962C8B-B14F-4D97-AF65-F5344CB8AC3E}">
        <p14:creationId xmlns:p14="http://schemas.microsoft.com/office/powerpoint/2010/main" val="2632931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4C10F3-C1D1-46FA-97F1-77740DCE5428}" type="datetime1">
              <a:rPr lang="en-US" smtClean="0"/>
              <a:pPr/>
              <a:t>5/11/2016</a:t>
            </a:fld>
            <a:endParaRPr lang="en-US"/>
          </a:p>
        </p:txBody>
      </p:sp>
      <p:sp>
        <p:nvSpPr>
          <p:cNvPr id="5" name="Footer Placeholder 4"/>
          <p:cNvSpPr>
            <a:spLocks noGrp="1"/>
          </p:cNvSpPr>
          <p:nvPr>
            <p:ph type="ftr" sz="quarter" idx="11"/>
          </p:nvPr>
        </p:nvSpPr>
        <p:spPr/>
        <p:txBody>
          <a:bodyPr/>
          <a:lstStyle/>
          <a:p>
            <a:r>
              <a:rPr lang="en-US" smtClean="0"/>
              <a:t>LODLAMTO 2016 - Introducing LOD</a:t>
            </a:r>
            <a:endParaRPr lang="en-US"/>
          </a:p>
        </p:txBody>
      </p:sp>
      <p:sp>
        <p:nvSpPr>
          <p:cNvPr id="6" name="Slide Number Placeholder 5"/>
          <p:cNvSpPr>
            <a:spLocks noGrp="1"/>
          </p:cNvSpPr>
          <p:nvPr>
            <p:ph type="sldNum" sz="quarter" idx="12"/>
          </p:nvPr>
        </p:nvSpPr>
        <p:spPr/>
        <p:txBody>
          <a:bodyPr/>
          <a:lstStyle/>
          <a:p>
            <a:fld id="{B01839D2-83C5-4C18-9B9F-657AE14E9527}" type="slidenum">
              <a:rPr lang="en-US" smtClean="0"/>
              <a:pPr/>
              <a:t>‹#›</a:t>
            </a:fld>
            <a:endParaRPr lang="en-US"/>
          </a:p>
        </p:txBody>
      </p:sp>
    </p:spTree>
    <p:extLst>
      <p:ext uri="{BB962C8B-B14F-4D97-AF65-F5344CB8AC3E}">
        <p14:creationId xmlns:p14="http://schemas.microsoft.com/office/powerpoint/2010/main" val="2665196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222090A-D7BC-4C15-A6A8-29B4171AA5B1}" type="datetime1">
              <a:rPr lang="en-US" smtClean="0"/>
              <a:pPr/>
              <a:t>5/11/2016</a:t>
            </a:fld>
            <a:endParaRPr lang="en-US"/>
          </a:p>
        </p:txBody>
      </p:sp>
      <p:sp>
        <p:nvSpPr>
          <p:cNvPr id="5" name="Footer Placeholder 4"/>
          <p:cNvSpPr>
            <a:spLocks noGrp="1"/>
          </p:cNvSpPr>
          <p:nvPr>
            <p:ph type="ftr" sz="quarter" idx="11"/>
          </p:nvPr>
        </p:nvSpPr>
        <p:spPr/>
        <p:txBody>
          <a:bodyPr/>
          <a:lstStyle/>
          <a:p>
            <a:r>
              <a:rPr lang="en-US" smtClean="0"/>
              <a:t>LODLAMTO 2016 - Introducing LOD</a:t>
            </a:r>
            <a:endParaRPr lang="en-US"/>
          </a:p>
        </p:txBody>
      </p:sp>
      <p:sp>
        <p:nvSpPr>
          <p:cNvPr id="6" name="Slide Number Placeholder 5"/>
          <p:cNvSpPr>
            <a:spLocks noGrp="1"/>
          </p:cNvSpPr>
          <p:nvPr>
            <p:ph type="sldNum" sz="quarter" idx="12"/>
          </p:nvPr>
        </p:nvSpPr>
        <p:spPr/>
        <p:txBody>
          <a:bodyPr/>
          <a:lstStyle/>
          <a:p>
            <a:fld id="{B01839D2-83C5-4C18-9B9F-657AE14E9527}" type="slidenum">
              <a:rPr lang="en-US" smtClean="0"/>
              <a:pPr/>
              <a:t>‹#›</a:t>
            </a:fld>
            <a:endParaRPr lang="en-US"/>
          </a:p>
        </p:txBody>
      </p:sp>
    </p:spTree>
    <p:extLst>
      <p:ext uri="{BB962C8B-B14F-4D97-AF65-F5344CB8AC3E}">
        <p14:creationId xmlns:p14="http://schemas.microsoft.com/office/powerpoint/2010/main" val="1910928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086F769-D0D9-4F50-856F-EAE57F1DA749}" type="datetime1">
              <a:rPr lang="en-US" smtClean="0"/>
              <a:pPr/>
              <a:t>5/11/2016</a:t>
            </a:fld>
            <a:endParaRPr lang="en-US"/>
          </a:p>
        </p:txBody>
      </p:sp>
      <p:sp>
        <p:nvSpPr>
          <p:cNvPr id="6" name="Footer Placeholder 5"/>
          <p:cNvSpPr>
            <a:spLocks noGrp="1"/>
          </p:cNvSpPr>
          <p:nvPr>
            <p:ph type="ftr" sz="quarter" idx="11"/>
          </p:nvPr>
        </p:nvSpPr>
        <p:spPr/>
        <p:txBody>
          <a:bodyPr/>
          <a:lstStyle/>
          <a:p>
            <a:r>
              <a:rPr lang="en-US" smtClean="0"/>
              <a:t>LODLAMTO 2016 - Introducing LOD</a:t>
            </a:r>
            <a:endParaRPr lang="en-US"/>
          </a:p>
        </p:txBody>
      </p:sp>
      <p:sp>
        <p:nvSpPr>
          <p:cNvPr id="7" name="Slide Number Placeholder 6"/>
          <p:cNvSpPr>
            <a:spLocks noGrp="1"/>
          </p:cNvSpPr>
          <p:nvPr>
            <p:ph type="sldNum" sz="quarter" idx="12"/>
          </p:nvPr>
        </p:nvSpPr>
        <p:spPr/>
        <p:txBody>
          <a:bodyPr/>
          <a:lstStyle/>
          <a:p>
            <a:fld id="{B01839D2-83C5-4C18-9B9F-657AE14E9527}" type="slidenum">
              <a:rPr lang="en-US" smtClean="0"/>
              <a:pPr/>
              <a:t>‹#›</a:t>
            </a:fld>
            <a:endParaRPr lang="en-US"/>
          </a:p>
        </p:txBody>
      </p:sp>
    </p:spTree>
    <p:extLst>
      <p:ext uri="{BB962C8B-B14F-4D97-AF65-F5344CB8AC3E}">
        <p14:creationId xmlns:p14="http://schemas.microsoft.com/office/powerpoint/2010/main" val="2546456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40D6545-51E9-4526-AB17-F6AE01331EA9}" type="datetime1">
              <a:rPr lang="en-US" smtClean="0"/>
              <a:pPr/>
              <a:t>5/11/2016</a:t>
            </a:fld>
            <a:endParaRPr lang="en-US"/>
          </a:p>
        </p:txBody>
      </p:sp>
      <p:sp>
        <p:nvSpPr>
          <p:cNvPr id="8" name="Footer Placeholder 7"/>
          <p:cNvSpPr>
            <a:spLocks noGrp="1"/>
          </p:cNvSpPr>
          <p:nvPr>
            <p:ph type="ftr" sz="quarter" idx="11"/>
          </p:nvPr>
        </p:nvSpPr>
        <p:spPr/>
        <p:txBody>
          <a:bodyPr/>
          <a:lstStyle/>
          <a:p>
            <a:r>
              <a:rPr lang="en-US" smtClean="0"/>
              <a:t>LODLAMTO 2016 - Introducing LOD</a:t>
            </a:r>
            <a:endParaRPr lang="en-US"/>
          </a:p>
        </p:txBody>
      </p:sp>
      <p:sp>
        <p:nvSpPr>
          <p:cNvPr id="9" name="Slide Number Placeholder 8"/>
          <p:cNvSpPr>
            <a:spLocks noGrp="1"/>
          </p:cNvSpPr>
          <p:nvPr>
            <p:ph type="sldNum" sz="quarter" idx="12"/>
          </p:nvPr>
        </p:nvSpPr>
        <p:spPr/>
        <p:txBody>
          <a:bodyPr/>
          <a:lstStyle/>
          <a:p>
            <a:fld id="{B01839D2-83C5-4C18-9B9F-657AE14E9527}" type="slidenum">
              <a:rPr lang="en-US" smtClean="0"/>
              <a:pPr/>
              <a:t>‹#›</a:t>
            </a:fld>
            <a:endParaRPr lang="en-US"/>
          </a:p>
        </p:txBody>
      </p:sp>
    </p:spTree>
    <p:extLst>
      <p:ext uri="{BB962C8B-B14F-4D97-AF65-F5344CB8AC3E}">
        <p14:creationId xmlns:p14="http://schemas.microsoft.com/office/powerpoint/2010/main" val="1363593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78156D6-C3A4-4CFD-AFFA-B347FECAC8FA}" type="datetime1">
              <a:rPr lang="en-US" smtClean="0"/>
              <a:pPr/>
              <a:t>5/11/2016</a:t>
            </a:fld>
            <a:endParaRPr lang="en-US"/>
          </a:p>
        </p:txBody>
      </p:sp>
      <p:sp>
        <p:nvSpPr>
          <p:cNvPr id="4" name="Footer Placeholder 3"/>
          <p:cNvSpPr>
            <a:spLocks noGrp="1"/>
          </p:cNvSpPr>
          <p:nvPr>
            <p:ph type="ftr" sz="quarter" idx="11"/>
          </p:nvPr>
        </p:nvSpPr>
        <p:spPr/>
        <p:txBody>
          <a:bodyPr/>
          <a:lstStyle/>
          <a:p>
            <a:r>
              <a:rPr lang="en-US" smtClean="0"/>
              <a:t>LODLAMTO 2016 - Introducing LOD</a:t>
            </a:r>
            <a:endParaRPr lang="en-US"/>
          </a:p>
        </p:txBody>
      </p:sp>
      <p:sp>
        <p:nvSpPr>
          <p:cNvPr id="5" name="Slide Number Placeholder 4"/>
          <p:cNvSpPr>
            <a:spLocks noGrp="1"/>
          </p:cNvSpPr>
          <p:nvPr>
            <p:ph type="sldNum" sz="quarter" idx="12"/>
          </p:nvPr>
        </p:nvSpPr>
        <p:spPr/>
        <p:txBody>
          <a:bodyPr/>
          <a:lstStyle/>
          <a:p>
            <a:fld id="{B01839D2-83C5-4C18-9B9F-657AE14E9527}" type="slidenum">
              <a:rPr lang="en-US" smtClean="0"/>
              <a:pPr/>
              <a:t>‹#›</a:t>
            </a:fld>
            <a:endParaRPr lang="en-US"/>
          </a:p>
        </p:txBody>
      </p:sp>
    </p:spTree>
    <p:extLst>
      <p:ext uri="{BB962C8B-B14F-4D97-AF65-F5344CB8AC3E}">
        <p14:creationId xmlns:p14="http://schemas.microsoft.com/office/powerpoint/2010/main" val="3580938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D3276D-B4D9-4277-A61C-F36A2D6DA002}" type="datetime1">
              <a:rPr lang="en-US" smtClean="0"/>
              <a:pPr/>
              <a:t>5/11/2016</a:t>
            </a:fld>
            <a:endParaRPr lang="en-US"/>
          </a:p>
        </p:txBody>
      </p:sp>
      <p:sp>
        <p:nvSpPr>
          <p:cNvPr id="3" name="Footer Placeholder 2"/>
          <p:cNvSpPr>
            <a:spLocks noGrp="1"/>
          </p:cNvSpPr>
          <p:nvPr>
            <p:ph type="ftr" sz="quarter" idx="11"/>
          </p:nvPr>
        </p:nvSpPr>
        <p:spPr/>
        <p:txBody>
          <a:bodyPr/>
          <a:lstStyle/>
          <a:p>
            <a:r>
              <a:rPr lang="en-US" smtClean="0"/>
              <a:t>LODLAMTO 2016 - Introducing LOD</a:t>
            </a:r>
            <a:endParaRPr lang="en-US"/>
          </a:p>
        </p:txBody>
      </p:sp>
      <p:sp>
        <p:nvSpPr>
          <p:cNvPr id="4" name="Slide Number Placeholder 3"/>
          <p:cNvSpPr>
            <a:spLocks noGrp="1"/>
          </p:cNvSpPr>
          <p:nvPr>
            <p:ph type="sldNum" sz="quarter" idx="12"/>
          </p:nvPr>
        </p:nvSpPr>
        <p:spPr/>
        <p:txBody>
          <a:bodyPr/>
          <a:lstStyle/>
          <a:p>
            <a:fld id="{B01839D2-83C5-4C18-9B9F-657AE14E9527}" type="slidenum">
              <a:rPr lang="en-US" smtClean="0"/>
              <a:pPr/>
              <a:t>‹#›</a:t>
            </a:fld>
            <a:endParaRPr lang="en-US"/>
          </a:p>
        </p:txBody>
      </p:sp>
    </p:spTree>
    <p:extLst>
      <p:ext uri="{BB962C8B-B14F-4D97-AF65-F5344CB8AC3E}">
        <p14:creationId xmlns:p14="http://schemas.microsoft.com/office/powerpoint/2010/main" val="2460351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85140E2-0B67-4660-A96C-4520C6896C51}" type="datetime1">
              <a:rPr lang="en-US" smtClean="0"/>
              <a:pPr/>
              <a:t>5/11/2016</a:t>
            </a:fld>
            <a:endParaRPr lang="en-US"/>
          </a:p>
        </p:txBody>
      </p:sp>
      <p:sp>
        <p:nvSpPr>
          <p:cNvPr id="6" name="Footer Placeholder 5"/>
          <p:cNvSpPr>
            <a:spLocks noGrp="1"/>
          </p:cNvSpPr>
          <p:nvPr>
            <p:ph type="ftr" sz="quarter" idx="11"/>
          </p:nvPr>
        </p:nvSpPr>
        <p:spPr/>
        <p:txBody>
          <a:bodyPr/>
          <a:lstStyle/>
          <a:p>
            <a:r>
              <a:rPr lang="en-US" smtClean="0"/>
              <a:t>LODLAMTO 2016 - Introducing LOD</a:t>
            </a:r>
            <a:endParaRPr lang="en-US"/>
          </a:p>
        </p:txBody>
      </p:sp>
      <p:sp>
        <p:nvSpPr>
          <p:cNvPr id="7" name="Slide Number Placeholder 6"/>
          <p:cNvSpPr>
            <a:spLocks noGrp="1"/>
          </p:cNvSpPr>
          <p:nvPr>
            <p:ph type="sldNum" sz="quarter" idx="12"/>
          </p:nvPr>
        </p:nvSpPr>
        <p:spPr/>
        <p:txBody>
          <a:bodyPr/>
          <a:lstStyle/>
          <a:p>
            <a:fld id="{B01839D2-83C5-4C18-9B9F-657AE14E9527}" type="slidenum">
              <a:rPr lang="en-US" smtClean="0"/>
              <a:pPr/>
              <a:t>‹#›</a:t>
            </a:fld>
            <a:endParaRPr lang="en-US"/>
          </a:p>
        </p:txBody>
      </p:sp>
    </p:spTree>
    <p:extLst>
      <p:ext uri="{BB962C8B-B14F-4D97-AF65-F5344CB8AC3E}">
        <p14:creationId xmlns:p14="http://schemas.microsoft.com/office/powerpoint/2010/main" val="2080507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7807934-F3B2-48FC-9533-794740DAE568}" type="datetime1">
              <a:rPr lang="en-US" smtClean="0"/>
              <a:pPr/>
              <a:t>5/11/2016</a:t>
            </a:fld>
            <a:endParaRPr lang="en-US"/>
          </a:p>
        </p:txBody>
      </p:sp>
      <p:sp>
        <p:nvSpPr>
          <p:cNvPr id="6" name="Footer Placeholder 5"/>
          <p:cNvSpPr>
            <a:spLocks noGrp="1"/>
          </p:cNvSpPr>
          <p:nvPr>
            <p:ph type="ftr" sz="quarter" idx="11"/>
          </p:nvPr>
        </p:nvSpPr>
        <p:spPr/>
        <p:txBody>
          <a:bodyPr/>
          <a:lstStyle/>
          <a:p>
            <a:r>
              <a:rPr lang="en-US" smtClean="0"/>
              <a:t>LODLAMTO 2016 - Introducing LOD</a:t>
            </a:r>
            <a:endParaRPr lang="en-US"/>
          </a:p>
        </p:txBody>
      </p:sp>
      <p:sp>
        <p:nvSpPr>
          <p:cNvPr id="7" name="Slide Number Placeholder 6"/>
          <p:cNvSpPr>
            <a:spLocks noGrp="1"/>
          </p:cNvSpPr>
          <p:nvPr>
            <p:ph type="sldNum" sz="quarter" idx="12"/>
          </p:nvPr>
        </p:nvSpPr>
        <p:spPr/>
        <p:txBody>
          <a:bodyPr/>
          <a:lstStyle/>
          <a:p>
            <a:fld id="{B01839D2-83C5-4C18-9B9F-657AE14E9527}" type="slidenum">
              <a:rPr lang="en-US" smtClean="0"/>
              <a:pPr/>
              <a:t>‹#›</a:t>
            </a:fld>
            <a:endParaRPr lang="en-US"/>
          </a:p>
        </p:txBody>
      </p:sp>
    </p:spTree>
    <p:extLst>
      <p:ext uri="{BB962C8B-B14F-4D97-AF65-F5344CB8AC3E}">
        <p14:creationId xmlns:p14="http://schemas.microsoft.com/office/powerpoint/2010/main" val="355910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C4A21D-EAB0-43D9-AF4A-B74694B21FD5}" type="datetime1">
              <a:rPr lang="en-US" smtClean="0"/>
              <a:pPr/>
              <a:t>5/11/2016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LODLAMTO 2016 - Introducing LOD</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1839D2-83C5-4C18-9B9F-657AE14E9527}" type="slidenum">
              <a:rPr lang="en-US" smtClean="0"/>
              <a:pPr/>
              <a:t>‹#›</a:t>
            </a:fld>
            <a:endParaRPr lang="en-US"/>
          </a:p>
        </p:txBody>
      </p:sp>
    </p:spTree>
    <p:extLst>
      <p:ext uri="{BB962C8B-B14F-4D97-AF65-F5344CB8AC3E}">
        <p14:creationId xmlns:p14="http://schemas.microsoft.com/office/powerpoint/2010/main" val="1555514206"/>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amesbury.mvlc.org/eg/opac/record/1266238"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hyperlink" Target="http://amesbury.mvlc.org/eg/opac/record/1266238"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chema.org/InStoc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kcoyle.blogspot.ca/2012/10/is-linked-data-answer.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blog.muninn-project.org/node/3"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canadiangreatwarproject.com/transcripts/transcriptDisplay.asp?Type=L&amp;transNo=985"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lib.montana.edu/people/network/graph.php?dataset=99"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www.canadiana.ca/sites/pub.canadiana.ca/files/PCDHN%20Proof-of-concept_Final-Report-ENG_0.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deutsche-digitale-bibliothek.de/entity/11850553X?query=johann+sebastian+bach&amp;rows=20&amp;offset=0&amp;viewType=list&amp;firstHit=ENM7WVTEHB72BSRO2RFOINNLVAHPHYUV&amp;lastHit=lasthit"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deutsche-digitale-bibliothek.de/entity/11850553X?query=johann+sebastian+bach&amp;rows=20&amp;offset=0&amp;viewType=list&amp;firstHit=ENM7WVTEHB72BSRO2RFOINNLVAHPHYUV&amp;lastHit=lasthi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hyperlink" Target="https://www.deutsche-digitale-bibliothek.de/entity/11850553X?query=johann+sebastian+bach&amp;rows=20&amp;offset=0&amp;viewType=list&amp;firstHit=ENM7WVTEHB72BSRO2RFOINNLVAHPHYUV&amp;lastHit=lasthit"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hyperlink" Target="https://www.deutsche-digitale-bibliothek.de/entity/11850553X?query=johann+sebastian+bach&amp;rows=20&amp;offset=0&amp;viewType=list&amp;firstHit=ENM7WVTEHB72BSRO2RFOINNLVAHPHYUV&amp;lastHit=lasthit"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hyperlink" Target="https://www.deutsche-digitale-bibliothek.de/entity/11850553X?query=johann+sebastian+bach&amp;rows=20&amp;offset=0&amp;viewType=list&amp;firstHit=ENM7WVTEHB72BSRO2RFOINNLVAHPHYUV&amp;lastHit=lasthi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hyperlink" Target="http://agris.fao.org/agris-search/search.do?recordID=PH2007001770"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en.wikipedia.org/wiki/Linked_data"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en.wikipedia.org/wiki/Margaret_Atwood"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Arthur_C._Clarke_Award" TargetMode="External"/><Relationship Id="rId2" Type="http://schemas.openxmlformats.org/officeDocument/2006/relationships/hyperlink" Target="https://en.wikipedia.org/wiki/File:Margaret_Atwood_2015.jp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dbpedia.org/page/Margaret_Atwoo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upload.wikimedia.org/wikipedia/commons/0/03/An_example_of_an_authority_record.png"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ib.org/swib14/slides/miller_swib14_57.pdf"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www.linkeddatatools.com/introducing-rdf/"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hyperlink" Target="https://www.flickr.com/photos/hansschnier/399242172/" TargetMode="External"/><Relationship Id="rId4" Type="http://schemas.openxmlformats.org/officeDocument/2006/relationships/hyperlink" Target="https://www.flickr.com/photos/greentleaf/9204546932/"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worldcat.org/oclc/172143"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viaf.org/viaf/88958529/" TargetMode="External"/><Relationship Id="rId4" Type="http://schemas.openxmlformats.org/officeDocument/2006/relationships/hyperlink" Target="http://purl.org/dc/elements/1.1/creator"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id.loc.gov/authorities/subjects/sh85074518.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id.loc.gov/authorities/subjects/sh85074574.html"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dublincore.org/usage/terms/history/" TargetMode="External"/><Relationship Id="rId2" Type="http://schemas.openxmlformats.org/officeDocument/2006/relationships/hyperlink" Target="http://www.w3.org/1999/02/22-rdf-syntax-n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www.worldcat.org/identities/lccn-n79-92610"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xmlns.com/foaf/spec/"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chema.org/genre" TargetMode="External"/><Relationship Id="rId4" Type="http://schemas.openxmlformats.org/officeDocument/2006/relationships/hyperlink" Target="http://dublincore.org/documents/2012/06/14/dcmi-terms/?v=term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xmlns.com/foaf/spec/"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w3.org/2001/09/03-ecdl/sweb.png"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dsalo.info/teaching/the-yarn-game-an-introduction-to-rdf-graphs/" TargetMode="Externa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viaf.org/viaf/98029748"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hyperlink" Target="http://dbpedia.org/data/Margaret_Atwood.n3"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client.linkeddatafragments.org/"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client.linkeddatafragments.org/"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amesbury.mvlc.org/eg/opac/record/1266238"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hyperlink" Target="http://amesbury.mvlc.org/eg/opac/record/1266238"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hyperlink" Target="http://schema.org/InStock" TargetMode="External"/></Relationships>
</file>

<file path=ppt/slides/_rels/slide77.xml.rels><?xml version="1.0" encoding="UTF-8" standalone="yes"?>
<Relationships xmlns="http://schemas.openxmlformats.org/package/2006/relationships"><Relationship Id="rId2" Type="http://schemas.openxmlformats.org/officeDocument/2006/relationships/hyperlink" Target="http://inkdroid.org/2010/06/04/the-5-stars-of-open-linked-data/"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lod-cloud.net/"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www.worldcat.org/oclc/733936673" TargetMode="External"/><Relationship Id="rId2" Type="http://schemas.openxmlformats.org/officeDocument/2006/relationships/hyperlink" Target="http://linkeddata.org/guides-and-tutorials" TargetMode="External"/><Relationship Id="rId1" Type="http://schemas.openxmlformats.org/officeDocument/2006/relationships/slideLayout" Target="../slideLayouts/slideLayout2.xml"/><Relationship Id="rId4" Type="http://schemas.openxmlformats.org/officeDocument/2006/relationships/hyperlink" Target="http://www.worldcat.org/oclc/906131300"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getty.edu/vow/AATFullDisplay?find=statue&amp;logic=AND&amp;note=&amp;page=1&amp;subjectid=300395634"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hyperlink" Target="https://twitter.com/ahitchens" TargetMode="External"/><Relationship Id="rId2" Type="http://schemas.openxmlformats.org/officeDocument/2006/relationships/hyperlink" Target="mailto:ahitchen@uwaterloo.ca" TargetMode="Externa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hyperlink" Target="http://creativecommons.org/licenses/by-sa/4.0/" TargetMode="External"/><Relationship Id="rId4" Type="http://schemas.openxmlformats.org/officeDocument/2006/relationships/hyperlink" Target="http://www.slideshare.net/aehitchens" TargetMode="External"/></Relationships>
</file>

<file path=ppt/slides/_rels/slide81.xml.rels><?xml version="1.0" encoding="UTF-8" standalone="yes"?>
<Relationships xmlns="http://schemas.openxmlformats.org/package/2006/relationships"><Relationship Id="rId8" Type="http://schemas.openxmlformats.org/officeDocument/2006/relationships/hyperlink" Target="http://www.w3.org/TR/rdf11-primer/" TargetMode="External"/><Relationship Id="rId3" Type="http://schemas.openxmlformats.org/officeDocument/2006/relationships/hyperlink" Target="http://www.ted.com/talks/tim_berners_lee_on_the_next_web.html" TargetMode="External"/><Relationship Id="rId7" Type="http://schemas.openxmlformats.org/officeDocument/2006/relationships/hyperlink" Target="http://linkeddata.org/"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linkeddatabook.com/editions/1.0/" TargetMode="External"/><Relationship Id="rId5" Type="http://schemas.openxmlformats.org/officeDocument/2006/relationships/hyperlink" Target="https://journals.ala.org/ltr/issue/view/177" TargetMode="External"/><Relationship Id="rId4" Type="http://schemas.openxmlformats.org/officeDocument/2006/relationships/hyperlink" Target="http://kcoyle.blogspot.ca/2012/10/is-linked-data-answer.html"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www.cni.org/topics/information-access-retrieval/linked-data-for-libraries/" TargetMode="External"/><Relationship Id="rId2" Type="http://schemas.openxmlformats.org/officeDocument/2006/relationships/hyperlink" Target="http://blogs.library.duke.edu/bitstreams/2014/03/27/schema-org-and-google-for-local-discovery-some-key-takeaways/" TargetMode="External"/><Relationship Id="rId1" Type="http://schemas.openxmlformats.org/officeDocument/2006/relationships/slideLayout" Target="../slideLayouts/slideLayout2.xml"/><Relationship Id="rId6" Type="http://schemas.openxmlformats.org/officeDocument/2006/relationships/hyperlink" Target="http://blogs.getty.edu/iris/art-architecture-thesaurus-now-available-as-linked-open-data/" TargetMode="External"/><Relationship Id="rId5" Type="http://schemas.openxmlformats.org/officeDocument/2006/relationships/hyperlink" Target="http://slides.com/swyoung/access-2014-linked-data-is-people/embed?style=light" TargetMode="External"/><Relationship Id="rId4" Type="http://schemas.openxmlformats.org/officeDocument/2006/relationships/hyperlink" Target="http://www.theeuropeanlibrary.org/tel4/newsitem/5700"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mjordan/easyLOD" TargetMode="External"/><Relationship Id="rId2" Type="http://schemas.openxmlformats.org/officeDocument/2006/relationships/hyperlink" Target="http://aims.fao.org/openagris" TargetMode="External"/><Relationship Id="rId1" Type="http://schemas.openxmlformats.org/officeDocument/2006/relationships/slideLayout" Target="../slideLayouts/slideLayout2.xml"/><Relationship Id="rId6" Type="http://schemas.openxmlformats.org/officeDocument/2006/relationships/hyperlink" Target="http://igelu.org/wp-content/uploads/2011/09/igelu11_dbpedia_integration_in_primo-Krabo.pdf" TargetMode="External"/><Relationship Id="rId5" Type="http://schemas.openxmlformats.org/officeDocument/2006/relationships/hyperlink" Target="http://commonplace.net/2013/11/the-poor-persons-linked-open-data-workbench/" TargetMode="External"/><Relationship Id="rId4" Type="http://schemas.openxmlformats.org/officeDocument/2006/relationships/hyperlink" Target="http://igelu.org/special-interests/lod"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www.libhub.org/" TargetMode="External"/><Relationship Id="rId2" Type="http://schemas.openxmlformats.org/officeDocument/2006/relationships/hyperlink" Target="http://sites.tufts.edu/liam/2013/09/03/what-is-ld/" TargetMode="External"/><Relationship Id="rId1" Type="http://schemas.openxmlformats.org/officeDocument/2006/relationships/slideLayout" Target="../slideLayouts/slideLayout2.xml"/><Relationship Id="rId6" Type="http://schemas.openxmlformats.org/officeDocument/2006/relationships/hyperlink" Target="http://id.loc.gov/" TargetMode="External"/><Relationship Id="rId5" Type="http://schemas.openxmlformats.org/officeDocument/2006/relationships/hyperlink" Target="http://www.loc.gov/bibframe/" TargetMode="External"/><Relationship Id="rId4" Type="http://schemas.openxmlformats.org/officeDocument/2006/relationships/hyperlink" Target="http://www.bac-lac.gc.ca/eng/news/Pages/canadian-subject-headings-skos-rdf-format.aspx"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wiki.duraspace.org/pages/viewpage.action?pageId=41354028" TargetMode="External"/><Relationship Id="rId7" Type="http://schemas.openxmlformats.org/officeDocument/2006/relationships/hyperlink" Target="http://resolver.scholarsportal.info/resolve/19322909/v07i0001/37_bfpmfattuold.xml"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journals.ala.org/ltr/issue/view/187" TargetMode="External"/><Relationship Id="rId5" Type="http://schemas.openxmlformats.org/officeDocument/2006/relationships/hyperlink" Target="http://mcd.ischool.drexel.edu/" TargetMode="External"/><Relationship Id="rId4" Type="http://schemas.openxmlformats.org/officeDocument/2006/relationships/hyperlink" Target="http://vimeo.com/68308675"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blog.muninn-project.org/node/3" TargetMode="External"/><Relationship Id="rId7" Type="http://schemas.openxmlformats.org/officeDocument/2006/relationships/hyperlink" Target="http://dcevents.dublincore.org/IntConf/dc-2014/paper/view/231"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www.canadiana.ca/sites/pub.canadiana.ca/files/PCDHN%20Proof-of-concept_Final-Report-ENG_0.pdf" TargetMode="External"/><Relationship Id="rId5" Type="http://schemas.openxmlformats.org/officeDocument/2006/relationships/hyperlink" Target="http://www.oclc.org/data.en.html" TargetMode="External"/><Relationship Id="rId4" Type="http://schemas.openxmlformats.org/officeDocument/2006/relationships/hyperlink" Target="http://peter.neish.net/wp-content/uploads/sites/6/2014/02/VALA2014-Session-10-Neish-Paper.pdf"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wib.org/swib14/programme.php" TargetMode="External"/><Relationship Id="rId7" Type="http://schemas.openxmlformats.org/officeDocument/2006/relationships/hyperlink" Target="http://data.gov.uk/blog/linked-open-british-national-bibliography"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hyperlink" Target="http://www.slideshare.net/rjw/linked-data-progress-ifla-2013" TargetMode="External"/><Relationship Id="rId5" Type="http://schemas.openxmlformats.org/officeDocument/2006/relationships/hyperlink" Target="http://viaf.org/" TargetMode="External"/><Relationship Id="rId4" Type="http://schemas.openxmlformats.org/officeDocument/2006/relationships/hyperlink" Target="http://www.library.unlv.edu/linked-data"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www.worldcat.org/oclc/10277993"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viaf.org/viaf/26536574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Introduction to linked open data in libraries, archives and museums (LODLAM)</a:t>
            </a:r>
            <a:endParaRPr lang="en-US" dirty="0"/>
          </a:p>
        </p:txBody>
      </p:sp>
      <p:sp>
        <p:nvSpPr>
          <p:cNvPr id="3" name="Subtitle 2"/>
          <p:cNvSpPr>
            <a:spLocks noGrp="1"/>
          </p:cNvSpPr>
          <p:nvPr>
            <p:ph type="subTitle" idx="1"/>
          </p:nvPr>
        </p:nvSpPr>
        <p:spPr>
          <a:xfrm>
            <a:off x="1524000" y="3602037"/>
            <a:ext cx="9144000" cy="2163331"/>
          </a:xfrm>
        </p:spPr>
        <p:txBody>
          <a:bodyPr>
            <a:normAutofit/>
          </a:bodyPr>
          <a:lstStyle/>
          <a:p>
            <a:r>
              <a:rPr lang="en-US" dirty="0" smtClean="0"/>
              <a:t>Alison Hitchens, University of Waterloo Library</a:t>
            </a:r>
          </a:p>
          <a:p>
            <a:r>
              <a:rPr lang="en-US" dirty="0" smtClean="0"/>
              <a:t>Linked Data in Cultural Institutions Workshop</a:t>
            </a:r>
          </a:p>
          <a:p>
            <a:r>
              <a:rPr lang="en-US" dirty="0" smtClean="0"/>
              <a:t>May 12-13, 2016</a:t>
            </a:r>
          </a:p>
          <a:p>
            <a:r>
              <a:rPr lang="en-US" sz="1800" dirty="0" smtClean="0"/>
              <a:t>Based on presentations given at OLITA and OLA 2014-2016 and ideas gained from many great linked data presenters and twitterers!</a:t>
            </a:r>
            <a:endParaRPr lang="en-US" sz="1800" dirty="0"/>
          </a:p>
        </p:txBody>
      </p:sp>
    </p:spTree>
    <p:extLst>
      <p:ext uri="{BB962C8B-B14F-4D97-AF65-F5344CB8AC3E}">
        <p14:creationId xmlns:p14="http://schemas.microsoft.com/office/powerpoint/2010/main" val="5944398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Sharing holdings information</a:t>
            </a:r>
            <a:endParaRPr lang="en-CA" dirty="0"/>
          </a:p>
        </p:txBody>
      </p:sp>
      <p:sp>
        <p:nvSpPr>
          <p:cNvPr id="3" name="Content Placeholder 2"/>
          <p:cNvSpPr>
            <a:spLocks noGrp="1"/>
          </p:cNvSpPr>
          <p:nvPr>
            <p:ph idx="1"/>
          </p:nvPr>
        </p:nvSpPr>
        <p:spPr/>
        <p:txBody>
          <a:bodyPr>
            <a:noAutofit/>
          </a:bodyPr>
          <a:lstStyle/>
          <a:p>
            <a:pPr marL="0" indent="0">
              <a:buNone/>
            </a:pPr>
            <a:r>
              <a:rPr lang="en-CA" sz="3200" dirty="0"/>
              <a:t>Holdings for “</a:t>
            </a:r>
            <a:r>
              <a:rPr lang="en-CA" sz="3200" dirty="0">
                <a:hlinkClick r:id="rId3"/>
              </a:rPr>
              <a:t>The unofficial Harry Potter cookbook</a:t>
            </a:r>
            <a:r>
              <a:rPr lang="en-CA" sz="3200" dirty="0"/>
              <a:t>” at Merrimack Valley Library Consortium</a:t>
            </a:r>
          </a:p>
        </p:txBody>
      </p:sp>
      <p:sp>
        <p:nvSpPr>
          <p:cNvPr id="5" name="Footer Placeholder 4"/>
          <p:cNvSpPr>
            <a:spLocks noGrp="1"/>
          </p:cNvSpPr>
          <p:nvPr>
            <p:ph type="ftr" sz="quarter" idx="11"/>
          </p:nvPr>
        </p:nvSpPr>
        <p:spPr/>
        <p:txBody>
          <a:bodyPr/>
          <a:lstStyle/>
          <a:p>
            <a:r>
              <a:rPr lang="en-US" dirty="0" smtClean="0"/>
              <a:t>LODLAMTO 2016 - Introducing LOD</a:t>
            </a:r>
            <a:endParaRPr lang="en-US" dirty="0"/>
          </a:p>
        </p:txBody>
      </p:sp>
      <p:sp>
        <p:nvSpPr>
          <p:cNvPr id="4" name="Slide Number Placeholder 3"/>
          <p:cNvSpPr>
            <a:spLocks noGrp="1"/>
          </p:cNvSpPr>
          <p:nvPr>
            <p:ph type="sldNum" sz="quarter" idx="12"/>
          </p:nvPr>
        </p:nvSpPr>
        <p:spPr/>
        <p:txBody>
          <a:bodyPr/>
          <a:lstStyle/>
          <a:p>
            <a:fld id="{C06371AA-6CC3-49D3-BCC2-49F0C97B286E}" type="slidenum">
              <a:rPr lang="en-CA" smtClean="0"/>
              <a:pPr/>
              <a:t>10</a:t>
            </a:fld>
            <a:endParaRPr lang="en-CA" dirty="0"/>
          </a:p>
        </p:txBody>
      </p:sp>
      <p:pic>
        <p:nvPicPr>
          <p:cNvPr id="1027" name="Picture 3"/>
          <p:cNvPicPr>
            <a:picLocks noChangeAspect="1" noChangeArrowheads="1"/>
          </p:cNvPicPr>
          <p:nvPr/>
        </p:nvPicPr>
        <p:blipFill>
          <a:blip r:embed="rId4" cstate="print"/>
          <a:srcRect/>
          <a:stretch>
            <a:fillRect/>
          </a:stretch>
        </p:blipFill>
        <p:spPr bwMode="auto">
          <a:xfrm>
            <a:off x="2057400" y="3505200"/>
            <a:ext cx="8147538" cy="1219200"/>
          </a:xfrm>
          <a:prstGeom prst="rect">
            <a:avLst/>
          </a:prstGeom>
          <a:noFill/>
          <a:ln w="9525">
            <a:noFill/>
            <a:miter lim="800000"/>
            <a:headEnd/>
            <a:tailEnd/>
          </a:ln>
        </p:spPr>
      </p:pic>
    </p:spTree>
    <p:extLst>
      <p:ext uri="{BB962C8B-B14F-4D97-AF65-F5344CB8AC3E}">
        <p14:creationId xmlns:p14="http://schemas.microsoft.com/office/powerpoint/2010/main" val="361483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027"/>
                                        </p:tgtEl>
                                        <p:attrNameLst>
                                          <p:attrName>ppt_x</p:attrName>
                                        </p:attrNameLst>
                                      </p:cBhvr>
                                      <p:tavLst>
                                        <p:tav tm="0">
                                          <p:val>
                                            <p:strVal val="ppt_x"/>
                                          </p:val>
                                        </p:tav>
                                        <p:tav tm="100000">
                                          <p:val>
                                            <p:strVal val="ppt_x"/>
                                          </p:val>
                                        </p:tav>
                                      </p:tavLst>
                                    </p:anim>
                                    <p:anim calcmode="lin" valueType="num">
                                      <p:cBhvr additive="base">
                                        <p:cTn id="7" dur="500"/>
                                        <p:tgtEl>
                                          <p:spTgt spid="1027"/>
                                        </p:tgtEl>
                                        <p:attrNameLst>
                                          <p:attrName>ppt_y</p:attrName>
                                        </p:attrNameLst>
                                      </p:cBhvr>
                                      <p:tavLst>
                                        <p:tav tm="0">
                                          <p:val>
                                            <p:strVal val="ppt_y"/>
                                          </p:val>
                                        </p:tav>
                                        <p:tav tm="100000">
                                          <p:val>
                                            <p:strVal val="1+ppt_h/2"/>
                                          </p:val>
                                        </p:tav>
                                      </p:tavLst>
                                    </p:anim>
                                    <p:set>
                                      <p:cBhvr>
                                        <p:cTn id="8" dur="1" fill="hold">
                                          <p:stCondLst>
                                            <p:cond delay="499"/>
                                          </p:stCondLst>
                                        </p:cTn>
                                        <p:tgtEl>
                                          <p:spTgt spid="10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Sharing holdings information</a:t>
            </a:r>
            <a:endParaRPr lang="en-CA" dirty="0"/>
          </a:p>
        </p:txBody>
      </p:sp>
      <p:sp>
        <p:nvSpPr>
          <p:cNvPr id="3" name="Content Placeholder 2"/>
          <p:cNvSpPr>
            <a:spLocks noGrp="1"/>
          </p:cNvSpPr>
          <p:nvPr>
            <p:ph idx="1"/>
          </p:nvPr>
        </p:nvSpPr>
        <p:spPr/>
        <p:txBody>
          <a:bodyPr>
            <a:noAutofit/>
          </a:bodyPr>
          <a:lstStyle/>
          <a:p>
            <a:pPr marL="0" indent="0">
              <a:buNone/>
            </a:pPr>
            <a:r>
              <a:rPr lang="en-CA" sz="3200" dirty="0"/>
              <a:t>Holdings for “</a:t>
            </a:r>
            <a:r>
              <a:rPr lang="en-CA" sz="3200" dirty="0">
                <a:hlinkClick r:id="rId3"/>
              </a:rPr>
              <a:t>The unofficial Harry Potter cookbook</a:t>
            </a:r>
            <a:r>
              <a:rPr lang="en-CA" sz="3200" dirty="0"/>
              <a:t>” at Merrimack Valley Library Consortium</a:t>
            </a:r>
          </a:p>
        </p:txBody>
      </p:sp>
      <p:sp>
        <p:nvSpPr>
          <p:cNvPr id="5" name="Footer Placeholder 4"/>
          <p:cNvSpPr>
            <a:spLocks noGrp="1"/>
          </p:cNvSpPr>
          <p:nvPr>
            <p:ph type="ftr" sz="quarter" idx="11"/>
          </p:nvPr>
        </p:nvSpPr>
        <p:spPr/>
        <p:txBody>
          <a:bodyPr/>
          <a:lstStyle/>
          <a:p>
            <a:r>
              <a:rPr lang="en-US" dirty="0" smtClean="0"/>
              <a:t>LODLAMTO 2016 - Introducing LOD</a:t>
            </a:r>
            <a:endParaRPr lang="en-US" dirty="0"/>
          </a:p>
        </p:txBody>
      </p:sp>
      <p:sp>
        <p:nvSpPr>
          <p:cNvPr id="4" name="Slide Number Placeholder 3"/>
          <p:cNvSpPr>
            <a:spLocks noGrp="1"/>
          </p:cNvSpPr>
          <p:nvPr>
            <p:ph type="sldNum" sz="quarter" idx="12"/>
          </p:nvPr>
        </p:nvSpPr>
        <p:spPr/>
        <p:txBody>
          <a:bodyPr/>
          <a:lstStyle/>
          <a:p>
            <a:fld id="{C06371AA-6CC3-49D3-BCC2-49F0C97B286E}" type="slidenum">
              <a:rPr lang="en-CA" smtClean="0"/>
              <a:pPr/>
              <a:t>11</a:t>
            </a:fld>
            <a:endParaRPr lang="en-CA" dirty="0"/>
          </a:p>
        </p:txBody>
      </p:sp>
      <p:sp>
        <p:nvSpPr>
          <p:cNvPr id="7" name="Content Placeholder 6"/>
          <p:cNvSpPr>
            <a:spLocks noGrp="1"/>
          </p:cNvSpPr>
          <p:nvPr>
            <p:ph sz="half" idx="4294967295"/>
          </p:nvPr>
        </p:nvSpPr>
        <p:spPr>
          <a:xfrm>
            <a:off x="4191000" y="3116263"/>
            <a:ext cx="8001000" cy="2971800"/>
          </a:xfrm>
        </p:spPr>
        <p:txBody>
          <a:bodyPr>
            <a:normAutofit/>
          </a:bodyPr>
          <a:lstStyle/>
          <a:p>
            <a:pPr>
              <a:buNone/>
            </a:pPr>
            <a:r>
              <a:rPr lang="en-CA" dirty="0" smtClean="0"/>
              <a:t>property="</a:t>
            </a:r>
            <a:r>
              <a:rPr lang="en-CA" dirty="0" smtClean="0">
                <a:solidFill>
                  <a:srgbClr val="FFFF00"/>
                </a:solidFill>
              </a:rPr>
              <a:t>offers</a:t>
            </a:r>
            <a:r>
              <a:rPr lang="en-CA" dirty="0" smtClean="0"/>
              <a:t>" typeof="Offer“</a:t>
            </a:r>
          </a:p>
          <a:p>
            <a:pPr>
              <a:buNone/>
            </a:pPr>
            <a:r>
              <a:rPr lang="en-CA" dirty="0" smtClean="0"/>
              <a:t>property="</a:t>
            </a:r>
            <a:r>
              <a:rPr lang="en-CA" dirty="0" smtClean="0">
                <a:solidFill>
                  <a:srgbClr val="FFFF00"/>
                </a:solidFill>
              </a:rPr>
              <a:t>seller</a:t>
            </a:r>
            <a:r>
              <a:rPr lang="en-CA" dirty="0" smtClean="0"/>
              <a:t>" typeof="Library”</a:t>
            </a:r>
          </a:p>
          <a:p>
            <a:pPr>
              <a:buNone/>
            </a:pPr>
            <a:r>
              <a:rPr lang="en-CA" dirty="0" smtClean="0"/>
              <a:t>&lt;meta property="</a:t>
            </a:r>
            <a:r>
              <a:rPr lang="en-CA" dirty="0" smtClean="0">
                <a:solidFill>
                  <a:srgbClr val="FFFF00"/>
                </a:solidFill>
              </a:rPr>
              <a:t>price</a:t>
            </a:r>
            <a:r>
              <a:rPr lang="en-CA" dirty="0" smtClean="0"/>
              <a:t>" content="0.00"&gt; </a:t>
            </a:r>
          </a:p>
          <a:p>
            <a:pPr>
              <a:buNone/>
            </a:pPr>
            <a:r>
              <a:rPr lang="en-CA" dirty="0" smtClean="0"/>
              <a:t>&lt;span property="</a:t>
            </a:r>
            <a:r>
              <a:rPr lang="en-CA" dirty="0" smtClean="0">
                <a:solidFill>
                  <a:srgbClr val="FFFF00"/>
                </a:solidFill>
              </a:rPr>
              <a:t>sku</a:t>
            </a:r>
            <a:r>
              <a:rPr lang="en-CA" dirty="0" smtClean="0"/>
              <a:t>"&gt;j641.59 BUC&lt;/span&gt; </a:t>
            </a:r>
          </a:p>
          <a:p>
            <a:pPr>
              <a:buNone/>
            </a:pPr>
            <a:r>
              <a:rPr lang="en-CA" dirty="0" smtClean="0"/>
              <a:t>&lt;link property="</a:t>
            </a:r>
            <a:r>
              <a:rPr lang="en-CA" dirty="0" smtClean="0">
                <a:solidFill>
                  <a:srgbClr val="FFFF00"/>
                </a:solidFill>
              </a:rPr>
              <a:t>availability</a:t>
            </a:r>
            <a:r>
              <a:rPr lang="en-CA" dirty="0" smtClean="0"/>
              <a:t>" href="</a:t>
            </a:r>
            <a:r>
              <a:rPr lang="en-CA" dirty="0" smtClean="0">
                <a:hlinkClick r:id="rId4"/>
              </a:rPr>
              <a:t>http://schema.org/InStock</a:t>
            </a:r>
            <a:r>
              <a:rPr lang="en-CA" dirty="0" smtClean="0"/>
              <a:t>" /&gt;Available&lt;/&gt;</a:t>
            </a:r>
            <a:endParaRPr lang="en-CA" dirty="0"/>
          </a:p>
        </p:txBody>
      </p:sp>
    </p:spTree>
    <p:extLst>
      <p:ext uri="{BB962C8B-B14F-4D97-AF65-F5344CB8AC3E}">
        <p14:creationId xmlns:p14="http://schemas.microsoft.com/office/powerpoint/2010/main" val="361483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 calcmode="lin" valueType="num">
                                      <p:cBhvr additive="base">
                                        <p:cTn id="23"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9187"/>
            <a:ext cx="10515600" cy="867104"/>
          </a:xfrm>
        </p:spPr>
        <p:txBody>
          <a:bodyPr>
            <a:noAutofit/>
          </a:bodyPr>
          <a:lstStyle/>
          <a:p>
            <a:r>
              <a:rPr lang="en-CA" sz="3600" dirty="0"/>
              <a:t>Imagine use of our holdings data</a:t>
            </a:r>
          </a:p>
        </p:txBody>
      </p:sp>
      <p:pic>
        <p:nvPicPr>
          <p:cNvPr id="6" name="Content Placeholder 5" descr="mock-up of google graph + library holdings"/>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22029" y="1228330"/>
            <a:ext cx="6432330" cy="4790978"/>
          </a:xfrm>
        </p:spPr>
      </p:pic>
      <p:sp>
        <p:nvSpPr>
          <p:cNvPr id="5" name="Footer Placeholder 4"/>
          <p:cNvSpPr>
            <a:spLocks noGrp="1"/>
          </p:cNvSpPr>
          <p:nvPr>
            <p:ph type="ftr" sz="quarter" idx="11"/>
          </p:nvPr>
        </p:nvSpPr>
        <p:spPr/>
        <p:txBody>
          <a:bodyPr/>
          <a:lstStyle/>
          <a:p>
            <a:r>
              <a:rPr lang="en-US" dirty="0" smtClean="0"/>
              <a:t>LODLAMTO 2016 - Introducing LOD</a:t>
            </a:r>
            <a:endParaRPr lang="en-US" dirty="0"/>
          </a:p>
        </p:txBody>
      </p:sp>
      <p:sp>
        <p:nvSpPr>
          <p:cNvPr id="3" name="Slide Number Placeholder 2"/>
          <p:cNvSpPr>
            <a:spLocks noGrp="1"/>
          </p:cNvSpPr>
          <p:nvPr>
            <p:ph type="sldNum" sz="quarter" idx="12"/>
          </p:nvPr>
        </p:nvSpPr>
        <p:spPr/>
        <p:txBody>
          <a:bodyPr/>
          <a:lstStyle/>
          <a:p>
            <a:fld id="{C06371AA-6CC3-49D3-BCC2-49F0C97B286E}" type="slidenum">
              <a:rPr lang="en-CA" smtClean="0"/>
              <a:pPr/>
              <a:t>12</a:t>
            </a:fld>
            <a:endParaRPr lang="en-CA" dirty="0"/>
          </a:p>
        </p:txBody>
      </p:sp>
      <p:sp>
        <p:nvSpPr>
          <p:cNvPr id="4" name="TextBox 3"/>
          <p:cNvSpPr txBox="1"/>
          <p:nvPr/>
        </p:nvSpPr>
        <p:spPr>
          <a:xfrm>
            <a:off x="554421" y="5156021"/>
            <a:ext cx="1371600" cy="1200329"/>
          </a:xfrm>
          <a:prstGeom prst="rect">
            <a:avLst/>
          </a:prstGeom>
          <a:noFill/>
        </p:spPr>
        <p:txBody>
          <a:bodyPr wrap="square" rtlCol="0">
            <a:spAutoFit/>
          </a:bodyPr>
          <a:lstStyle/>
          <a:p>
            <a:r>
              <a:rPr lang="en-US" dirty="0"/>
              <a:t>Inspired by a Karen Coyle </a:t>
            </a:r>
            <a:r>
              <a:rPr lang="en-US" dirty="0">
                <a:hlinkClick r:id="rId4"/>
              </a:rPr>
              <a:t>blog post</a:t>
            </a:r>
            <a:endParaRPr lang="en-CA" dirty="0"/>
          </a:p>
        </p:txBody>
      </p:sp>
    </p:spTree>
    <p:extLst>
      <p:ext uri="{BB962C8B-B14F-4D97-AF65-F5344CB8AC3E}">
        <p14:creationId xmlns:p14="http://schemas.microsoft.com/office/powerpoint/2010/main" val="33781855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3360"/>
          </a:xfrm>
        </p:spPr>
        <p:txBody>
          <a:bodyPr>
            <a:normAutofit fontScale="90000"/>
          </a:bodyPr>
          <a:lstStyle/>
          <a:p>
            <a:r>
              <a:rPr lang="en-US" dirty="0" smtClean="0"/>
              <a:t>Replacing MARC</a:t>
            </a:r>
            <a:endParaRPr lang="en-CA" dirty="0"/>
          </a:p>
        </p:txBody>
      </p:sp>
      <p:pic>
        <p:nvPicPr>
          <p:cNvPr id="1026" name="Picture 2"/>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tretch>
            <a:fillRect/>
          </a:stretch>
        </p:blipFill>
        <p:spPr bwMode="auto">
          <a:xfrm>
            <a:off x="838200" y="1348602"/>
            <a:ext cx="3267813"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5"/>
          <p:cNvSpPr>
            <a:spLocks noGrp="1"/>
          </p:cNvSpPr>
          <p:nvPr>
            <p:ph sz="half" idx="2"/>
          </p:nvPr>
        </p:nvSpPr>
        <p:spPr>
          <a:xfrm>
            <a:off x="6172200" y="1516749"/>
            <a:ext cx="5181600" cy="4351338"/>
          </a:xfrm>
        </p:spPr>
        <p:txBody>
          <a:bodyPr/>
          <a:lstStyle/>
          <a:p>
            <a:pPr marL="0" indent="0">
              <a:buNone/>
            </a:pPr>
            <a:r>
              <a:rPr lang="en-US" sz="3600" dirty="0"/>
              <a:t>bf:BIBFRAME</a:t>
            </a:r>
          </a:p>
          <a:p>
            <a:r>
              <a:rPr lang="en-US" dirty="0" smtClean="0"/>
              <a:t>Creative Work</a:t>
            </a:r>
          </a:p>
          <a:p>
            <a:r>
              <a:rPr lang="en-US" dirty="0" smtClean="0"/>
              <a:t>Instance</a:t>
            </a:r>
          </a:p>
          <a:p>
            <a:r>
              <a:rPr lang="en-US" dirty="0" smtClean="0"/>
              <a:t>Authority</a:t>
            </a:r>
          </a:p>
          <a:p>
            <a:r>
              <a:rPr lang="en-US" dirty="0" smtClean="0"/>
              <a:t>Annotation</a:t>
            </a:r>
            <a:endParaRPr lang="en-CA" dirty="0"/>
          </a:p>
        </p:txBody>
      </p:sp>
      <p:sp>
        <p:nvSpPr>
          <p:cNvPr id="3" name="Footer Placeholder 2"/>
          <p:cNvSpPr>
            <a:spLocks noGrp="1"/>
          </p:cNvSpPr>
          <p:nvPr>
            <p:ph type="ftr" sz="quarter" idx="11"/>
          </p:nvPr>
        </p:nvSpPr>
        <p:spPr/>
        <p:txBody>
          <a:bodyPr/>
          <a:lstStyle/>
          <a:p>
            <a:r>
              <a:rPr lang="en-US" dirty="0" smtClean="0"/>
              <a:t>LODLAMTO 2016 - Introducing LOD</a:t>
            </a:r>
            <a:endParaRPr lang="en-US" dirty="0"/>
          </a:p>
        </p:txBody>
      </p:sp>
      <p:sp>
        <p:nvSpPr>
          <p:cNvPr id="4" name="Slide Number Placeholder 3"/>
          <p:cNvSpPr>
            <a:spLocks noGrp="1"/>
          </p:cNvSpPr>
          <p:nvPr>
            <p:ph type="sldNum" sz="quarter" idx="12"/>
          </p:nvPr>
        </p:nvSpPr>
        <p:spPr/>
        <p:txBody>
          <a:bodyPr/>
          <a:lstStyle/>
          <a:p>
            <a:fld id="{C06371AA-6CC3-49D3-BCC2-49F0C97B286E}" type="slidenum">
              <a:rPr lang="en-CA" smtClean="0"/>
              <a:pPr/>
              <a:t>13</a:t>
            </a:fld>
            <a:endParaRPr lang="en-CA" dirty="0"/>
          </a:p>
        </p:txBody>
      </p:sp>
      <p:sp>
        <p:nvSpPr>
          <p:cNvPr id="5" name="TextBox 4"/>
          <p:cNvSpPr txBox="1"/>
          <p:nvPr/>
        </p:nvSpPr>
        <p:spPr>
          <a:xfrm>
            <a:off x="381000" y="6176963"/>
            <a:ext cx="5791200" cy="461665"/>
          </a:xfrm>
          <a:prstGeom prst="rect">
            <a:avLst/>
          </a:prstGeom>
          <a:noFill/>
        </p:spPr>
        <p:txBody>
          <a:bodyPr wrap="square" rtlCol="0">
            <a:spAutoFit/>
          </a:bodyPr>
          <a:lstStyle/>
          <a:p>
            <a:r>
              <a:rPr lang="en-US" sz="1200" dirty="0"/>
              <a:t>Image source:  Library of Congress. Overview of the BIBFRAME Model http://www.loc.gov/bibframe/docs/model.html</a:t>
            </a:r>
            <a:endParaRPr lang="en-CA" sz="1200" dirty="0"/>
          </a:p>
        </p:txBody>
      </p:sp>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63405" y="4276489"/>
            <a:ext cx="3837589" cy="1843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7478972" y="6119542"/>
            <a:ext cx="4157293" cy="461665"/>
          </a:xfrm>
          <a:prstGeom prst="rect">
            <a:avLst/>
          </a:prstGeom>
          <a:noFill/>
        </p:spPr>
        <p:txBody>
          <a:bodyPr wrap="square" rtlCol="0">
            <a:spAutoFit/>
          </a:bodyPr>
          <a:lstStyle/>
          <a:p>
            <a:r>
              <a:rPr lang="en-US" sz="1200" dirty="0"/>
              <a:t>Libhub logo used with permission. Source:  http://www.libhub.org/</a:t>
            </a:r>
            <a:endParaRPr lang="en-CA" sz="1200" dirty="0"/>
          </a:p>
        </p:txBody>
      </p:sp>
    </p:spTree>
    <p:extLst>
      <p:ext uri="{BB962C8B-B14F-4D97-AF65-F5344CB8AC3E}">
        <p14:creationId xmlns:p14="http://schemas.microsoft.com/office/powerpoint/2010/main" val="29761459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Beyond metadata: sharing our documentary heritage</a:t>
            </a:r>
            <a:endParaRPr lang="en-CA" dirty="0"/>
          </a:p>
        </p:txBody>
      </p:sp>
      <p:sp>
        <p:nvSpPr>
          <p:cNvPr id="3" name="Content Placeholder 2"/>
          <p:cNvSpPr>
            <a:spLocks noGrp="1"/>
          </p:cNvSpPr>
          <p:nvPr>
            <p:ph idx="1"/>
          </p:nvPr>
        </p:nvSpPr>
        <p:spPr>
          <a:xfrm>
            <a:off x="6019800" y="2057401"/>
            <a:ext cx="4191000" cy="4068763"/>
          </a:xfrm>
        </p:spPr>
        <p:txBody>
          <a:bodyPr>
            <a:normAutofit fontScale="92500"/>
          </a:bodyPr>
          <a:lstStyle/>
          <a:p>
            <a:pPr marL="0" indent="0">
              <a:buNone/>
            </a:pPr>
            <a:r>
              <a:rPr lang="en-US" dirty="0" smtClean="0">
                <a:hlinkClick r:id="rId3"/>
              </a:rPr>
              <a:t>The Muninn Project</a:t>
            </a:r>
            <a:r>
              <a:rPr lang="en-US" dirty="0" smtClean="0"/>
              <a:t> </a:t>
            </a:r>
          </a:p>
          <a:p>
            <a:r>
              <a:rPr lang="en-US" dirty="0" smtClean="0"/>
              <a:t>millions </a:t>
            </a:r>
            <a:r>
              <a:rPr lang="en-US" dirty="0"/>
              <a:t>of records pertaining to the First World War in archives around the </a:t>
            </a:r>
            <a:r>
              <a:rPr lang="en-US" dirty="0" smtClean="0"/>
              <a:t>world</a:t>
            </a:r>
            <a:endParaRPr lang="en-US" dirty="0"/>
          </a:p>
          <a:p>
            <a:r>
              <a:rPr lang="en-US" dirty="0" smtClean="0"/>
              <a:t>extract </a:t>
            </a:r>
            <a:r>
              <a:rPr lang="en-US" dirty="0"/>
              <a:t>the written data using massive amount of computing power and turn the resulting information into structured </a:t>
            </a:r>
            <a:r>
              <a:rPr lang="en-US" dirty="0" smtClean="0"/>
              <a:t>databases</a:t>
            </a:r>
            <a:endParaRPr lang="en-US" dirty="0"/>
          </a:p>
          <a:p>
            <a:endParaRPr lang="en-CA" dirty="0"/>
          </a:p>
        </p:txBody>
      </p:sp>
      <p:sp>
        <p:nvSpPr>
          <p:cNvPr id="5" name="Footer Placeholder 4"/>
          <p:cNvSpPr>
            <a:spLocks noGrp="1"/>
          </p:cNvSpPr>
          <p:nvPr>
            <p:ph type="ftr" sz="quarter" idx="11"/>
          </p:nvPr>
        </p:nvSpPr>
        <p:spPr/>
        <p:txBody>
          <a:bodyPr/>
          <a:lstStyle/>
          <a:p>
            <a:r>
              <a:rPr lang="en-US" dirty="0" smtClean="0"/>
              <a:t>LODLAMTO 2016 - Introducing LOD</a:t>
            </a:r>
            <a:endParaRPr lang="en-US" dirty="0"/>
          </a:p>
        </p:txBody>
      </p:sp>
      <p:sp>
        <p:nvSpPr>
          <p:cNvPr id="4" name="Slide Number Placeholder 3"/>
          <p:cNvSpPr>
            <a:spLocks noGrp="1"/>
          </p:cNvSpPr>
          <p:nvPr>
            <p:ph type="sldNum" sz="quarter" idx="12"/>
          </p:nvPr>
        </p:nvSpPr>
        <p:spPr/>
        <p:txBody>
          <a:bodyPr/>
          <a:lstStyle/>
          <a:p>
            <a:fld id="{C06371AA-6CC3-49D3-BCC2-49F0C97B286E}" type="slidenum">
              <a:rPr lang="en-CA" smtClean="0"/>
              <a:pPr/>
              <a:t>14</a:t>
            </a:fld>
            <a:endParaRPr lang="en-CA" dirty="0"/>
          </a:p>
        </p:txBody>
      </p:sp>
      <p:pic>
        <p:nvPicPr>
          <p:cNvPr id="4098" name="Picture 2" descr="soldier from The Muninn Project homep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497"/>
          <a:stretch/>
        </p:blipFill>
        <p:spPr bwMode="auto">
          <a:xfrm>
            <a:off x="1981201" y="1828801"/>
            <a:ext cx="3914013" cy="3944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91018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4227"/>
          </a:xfrm>
        </p:spPr>
        <p:txBody>
          <a:bodyPr/>
          <a:lstStyle/>
          <a:p>
            <a:r>
              <a:rPr lang="en-US" dirty="0" smtClean="0">
                <a:hlinkClick r:id="rId2"/>
              </a:rPr>
              <a:t>WWI Letter</a:t>
            </a:r>
            <a:r>
              <a:rPr lang="en-US" dirty="0" smtClean="0"/>
              <a:t> from Canadian Great War Project</a:t>
            </a:r>
            <a:endParaRPr lang="en-US" dirty="0"/>
          </a:p>
        </p:txBody>
      </p:sp>
      <p:pic>
        <p:nvPicPr>
          <p:cNvPr id="8" name="Content Placeholder 7"/>
          <p:cNvPicPr>
            <a:picLocks noGrp="1" noChangeAspect="1"/>
          </p:cNvPicPr>
          <p:nvPr>
            <p:ph idx="1"/>
          </p:nvPr>
        </p:nvPicPr>
        <p:blipFill>
          <a:blip r:embed="rId3" cstate="print"/>
          <a:stretch>
            <a:fillRect/>
          </a:stretch>
        </p:blipFill>
        <p:spPr>
          <a:xfrm>
            <a:off x="838200" y="1203864"/>
            <a:ext cx="10197662" cy="4894271"/>
          </a:xfrm>
          <a:prstGeom prst="rect">
            <a:avLst/>
          </a:prstGeom>
        </p:spPr>
      </p:pic>
      <p:sp>
        <p:nvSpPr>
          <p:cNvPr id="4" name="Footer Placeholder 3"/>
          <p:cNvSpPr>
            <a:spLocks noGrp="1"/>
          </p:cNvSpPr>
          <p:nvPr>
            <p:ph type="ftr" sz="quarter" idx="11"/>
          </p:nvPr>
        </p:nvSpPr>
        <p:spPr/>
        <p:txBody>
          <a:bodyPr/>
          <a:lstStyle/>
          <a:p>
            <a:r>
              <a:rPr lang="en-US" dirty="0" smtClean="0"/>
              <a:t>LODLAMTO 2016 - Introducing LOD</a:t>
            </a:r>
            <a:endParaRPr lang="en-US" dirty="0"/>
          </a:p>
        </p:txBody>
      </p:sp>
      <p:sp>
        <p:nvSpPr>
          <p:cNvPr id="5" name="Slide Number Placeholder 4"/>
          <p:cNvSpPr>
            <a:spLocks noGrp="1"/>
          </p:cNvSpPr>
          <p:nvPr>
            <p:ph type="sldNum" sz="quarter" idx="12"/>
          </p:nvPr>
        </p:nvSpPr>
        <p:spPr/>
        <p:txBody>
          <a:bodyPr/>
          <a:lstStyle/>
          <a:p>
            <a:fld id="{B01839D2-83C5-4C18-9B9F-657AE14E9527}" type="slidenum">
              <a:rPr lang="en-US" smtClean="0"/>
              <a:pPr/>
              <a:t>15</a:t>
            </a:fld>
            <a:endParaRPr lang="en-US" dirty="0"/>
          </a:p>
        </p:txBody>
      </p:sp>
    </p:spTree>
    <p:extLst>
      <p:ext uri="{BB962C8B-B14F-4D97-AF65-F5344CB8AC3E}">
        <p14:creationId xmlns:p14="http://schemas.microsoft.com/office/powerpoint/2010/main" val="30993632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48820"/>
          </a:xfrm>
        </p:spPr>
        <p:txBody>
          <a:bodyPr>
            <a:normAutofit/>
          </a:bodyPr>
          <a:lstStyle/>
          <a:p>
            <a:r>
              <a:rPr lang="en-US" dirty="0" smtClean="0"/>
              <a:t>Making library people visible on the web</a:t>
            </a:r>
            <a:endParaRPr lang="en-CA" dirty="0"/>
          </a:p>
        </p:txBody>
      </p:sp>
      <p:pic>
        <p:nvPicPr>
          <p:cNvPr id="6146"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1981200" y="1717928"/>
            <a:ext cx="8229600" cy="42905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smtClean="0"/>
              <a:t>LODLAMTO 2016 - Introducing LOD</a:t>
            </a:r>
            <a:endParaRPr lang="en-US" dirty="0"/>
          </a:p>
        </p:txBody>
      </p:sp>
      <p:sp>
        <p:nvSpPr>
          <p:cNvPr id="4" name="Slide Number Placeholder 3"/>
          <p:cNvSpPr>
            <a:spLocks noGrp="1"/>
          </p:cNvSpPr>
          <p:nvPr>
            <p:ph type="sldNum" sz="quarter" idx="12"/>
          </p:nvPr>
        </p:nvSpPr>
        <p:spPr/>
        <p:txBody>
          <a:bodyPr/>
          <a:lstStyle/>
          <a:p>
            <a:fld id="{C06371AA-6CC3-49D3-BCC2-49F0C97B286E}" type="slidenum">
              <a:rPr lang="en-CA" smtClean="0"/>
              <a:pPr/>
              <a:t>16</a:t>
            </a:fld>
            <a:endParaRPr lang="en-CA" dirty="0"/>
          </a:p>
        </p:txBody>
      </p:sp>
      <p:sp>
        <p:nvSpPr>
          <p:cNvPr id="5" name="TextBox 4"/>
          <p:cNvSpPr txBox="1"/>
          <p:nvPr/>
        </p:nvSpPr>
        <p:spPr>
          <a:xfrm>
            <a:off x="178904" y="6182139"/>
            <a:ext cx="4870174" cy="307777"/>
          </a:xfrm>
          <a:prstGeom prst="rect">
            <a:avLst/>
          </a:prstGeom>
          <a:noFill/>
        </p:spPr>
        <p:txBody>
          <a:bodyPr wrap="square" rtlCol="0">
            <a:spAutoFit/>
          </a:bodyPr>
          <a:lstStyle/>
          <a:p>
            <a:r>
              <a:rPr lang="en-US" sz="1400" dirty="0"/>
              <a:t>Source: http://www.lib.montana.edu/people/about.php?id=99</a:t>
            </a:r>
            <a:endParaRPr lang="en-CA" sz="1400" dirty="0"/>
          </a:p>
        </p:txBody>
      </p:sp>
    </p:spTree>
    <p:extLst>
      <p:ext uri="{BB962C8B-B14F-4D97-AF65-F5344CB8AC3E}">
        <p14:creationId xmlns:p14="http://schemas.microsoft.com/office/powerpoint/2010/main" val="30321804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7289"/>
          </a:xfrm>
        </p:spPr>
        <p:txBody>
          <a:bodyPr>
            <a:normAutofit/>
          </a:bodyPr>
          <a:lstStyle/>
          <a:p>
            <a:r>
              <a:rPr lang="en-US" dirty="0" smtClean="0"/>
              <a:t>Visualizing </a:t>
            </a:r>
            <a:r>
              <a:rPr lang="en-US" dirty="0" smtClean="0">
                <a:hlinkClick r:id="rId3"/>
              </a:rPr>
              <a:t>library people</a:t>
            </a:r>
            <a:endParaRPr lang="en-CA" dirty="0"/>
          </a:p>
        </p:txBody>
      </p:sp>
      <p:pic>
        <p:nvPicPr>
          <p:cNvPr id="1026" name="Picture 2"/>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tretch>
            <a:fillRect/>
          </a:stretch>
        </p:blipFill>
        <p:spPr bwMode="auto">
          <a:xfrm>
            <a:off x="1708652" y="1243538"/>
            <a:ext cx="8402246" cy="4754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p:cNvSpPr>
            <a:spLocks noGrp="1"/>
          </p:cNvSpPr>
          <p:nvPr>
            <p:ph type="ftr" sz="quarter" idx="11"/>
          </p:nvPr>
        </p:nvSpPr>
        <p:spPr/>
        <p:txBody>
          <a:bodyPr/>
          <a:lstStyle/>
          <a:p>
            <a:r>
              <a:rPr lang="en-US" dirty="0" smtClean="0"/>
              <a:t>LODLAMTO 2016 - Introducing LOD</a:t>
            </a:r>
            <a:endParaRPr lang="en-US" dirty="0"/>
          </a:p>
        </p:txBody>
      </p:sp>
      <p:sp>
        <p:nvSpPr>
          <p:cNvPr id="3" name="Slide Number Placeholder 2"/>
          <p:cNvSpPr>
            <a:spLocks noGrp="1"/>
          </p:cNvSpPr>
          <p:nvPr>
            <p:ph type="sldNum" sz="quarter" idx="12"/>
          </p:nvPr>
        </p:nvSpPr>
        <p:spPr/>
        <p:txBody>
          <a:bodyPr/>
          <a:lstStyle/>
          <a:p>
            <a:fld id="{C06371AA-6CC3-49D3-BCC2-49F0C97B286E}" type="slidenum">
              <a:rPr lang="en-CA" smtClean="0"/>
              <a:pPr/>
              <a:t>17</a:t>
            </a:fld>
            <a:endParaRPr lang="en-CA" dirty="0"/>
          </a:p>
        </p:txBody>
      </p:sp>
    </p:spTree>
    <p:extLst>
      <p:ext uri="{BB962C8B-B14F-4D97-AF65-F5344CB8AC3E}">
        <p14:creationId xmlns:p14="http://schemas.microsoft.com/office/powerpoint/2010/main" val="30558147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457" y="154103"/>
            <a:ext cx="8229600" cy="487362"/>
          </a:xfrm>
        </p:spPr>
        <p:txBody>
          <a:bodyPr>
            <a:noAutofit/>
          </a:bodyPr>
          <a:lstStyle/>
          <a:p>
            <a:r>
              <a:rPr lang="en-US" sz="3600" dirty="0"/>
              <a:t>Connecting local digital libraries</a:t>
            </a:r>
          </a:p>
        </p:txBody>
      </p:sp>
      <p:sp>
        <p:nvSpPr>
          <p:cNvPr id="5" name="Footer Placeholder 4"/>
          <p:cNvSpPr>
            <a:spLocks noGrp="1"/>
          </p:cNvSpPr>
          <p:nvPr>
            <p:ph type="ftr" sz="quarter" idx="11"/>
          </p:nvPr>
        </p:nvSpPr>
        <p:spPr>
          <a:xfrm>
            <a:off x="4038600" y="6467045"/>
            <a:ext cx="4114800" cy="365125"/>
          </a:xfrm>
        </p:spPr>
        <p:txBody>
          <a:bodyPr/>
          <a:lstStyle/>
          <a:p>
            <a:r>
              <a:rPr lang="en-US" dirty="0" smtClean="0"/>
              <a:t>LODLAMTO 2016 - Introducing LOD</a:t>
            </a:r>
            <a:endParaRPr lang="en-US" dirty="0"/>
          </a:p>
        </p:txBody>
      </p:sp>
      <p:sp>
        <p:nvSpPr>
          <p:cNvPr id="4" name="Slide Number Placeholder 3"/>
          <p:cNvSpPr>
            <a:spLocks noGrp="1"/>
          </p:cNvSpPr>
          <p:nvPr>
            <p:ph type="sldNum" sz="quarter" idx="12"/>
          </p:nvPr>
        </p:nvSpPr>
        <p:spPr/>
        <p:txBody>
          <a:bodyPr/>
          <a:lstStyle/>
          <a:p>
            <a:fld id="{C06371AA-6CC3-49D3-BCC2-49F0C97B286E}" type="slidenum">
              <a:rPr lang="en-CA" smtClean="0"/>
              <a:pPr/>
              <a:t>18</a:t>
            </a:fld>
            <a:endParaRPr lang="en-CA" dirty="0"/>
          </a:p>
        </p:txBody>
      </p:sp>
      <p:pic>
        <p:nvPicPr>
          <p:cNvPr id="6" name="Picture 2" descr="diagram showing connection of 3 digital libraries an UNL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6292" y="762002"/>
            <a:ext cx="9003446" cy="53206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34457" y="6064833"/>
            <a:ext cx="3904143" cy="584775"/>
          </a:xfrm>
          <a:prstGeom prst="rect">
            <a:avLst/>
          </a:prstGeom>
          <a:noFill/>
        </p:spPr>
        <p:txBody>
          <a:bodyPr wrap="square" rtlCol="0">
            <a:spAutoFit/>
          </a:bodyPr>
          <a:lstStyle/>
          <a:p>
            <a:r>
              <a:rPr lang="en-US" sz="1600" dirty="0"/>
              <a:t>Slide from: Unleashing Expressivity / Cory Lampert. Used with permission.</a:t>
            </a:r>
            <a:endParaRPr lang="en-CA" sz="1600" dirty="0"/>
          </a:p>
        </p:txBody>
      </p:sp>
    </p:spTree>
    <p:extLst>
      <p:ext uri="{BB962C8B-B14F-4D97-AF65-F5344CB8AC3E}">
        <p14:creationId xmlns:p14="http://schemas.microsoft.com/office/powerpoint/2010/main" val="24158042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9002"/>
            <a:ext cx="10515600" cy="706930"/>
          </a:xfrm>
        </p:spPr>
        <p:txBody>
          <a:bodyPr>
            <a:normAutofit/>
          </a:bodyPr>
          <a:lstStyle/>
          <a:p>
            <a:r>
              <a:rPr lang="en-US" dirty="0" smtClean="0"/>
              <a:t>Connecting across libraries &amp; archives</a:t>
            </a:r>
            <a:endParaRPr lang="en-CA" dirty="0"/>
          </a:p>
        </p:txBody>
      </p:sp>
      <p:pic>
        <p:nvPicPr>
          <p:cNvPr id="4" name="Picture 2" descr="screenshot of soldier information mash-up from Out of the Trenches project"/>
          <p:cNvPicPr>
            <a:picLocks noGrp="1" noChangeAspect="1" noChangeArrowheads="1"/>
          </p:cNvPicPr>
          <p:nvPr>
            <p:ph idx="1"/>
          </p:nvPr>
        </p:nvPicPr>
        <p:blipFill>
          <a:blip r:embed="rId3" cstate="print"/>
          <a:stretch>
            <a:fillRect/>
          </a:stretch>
        </p:blipFill>
        <p:spPr bwMode="auto">
          <a:xfrm>
            <a:off x="2251184" y="1081485"/>
            <a:ext cx="6926974" cy="5082045"/>
          </a:xfrm>
          <a:prstGeom prst="rect">
            <a:avLst/>
          </a:prstGeom>
          <a:noFill/>
          <a:ln w="9525">
            <a:noFill/>
            <a:miter lim="800000"/>
            <a:headEnd/>
            <a:tailEnd/>
          </a:ln>
        </p:spPr>
      </p:pic>
      <p:sp>
        <p:nvSpPr>
          <p:cNvPr id="6" name="Footer Placeholder 5"/>
          <p:cNvSpPr>
            <a:spLocks noGrp="1"/>
          </p:cNvSpPr>
          <p:nvPr>
            <p:ph type="ftr" sz="quarter" idx="11"/>
          </p:nvPr>
        </p:nvSpPr>
        <p:spPr/>
        <p:txBody>
          <a:bodyPr/>
          <a:lstStyle/>
          <a:p>
            <a:r>
              <a:rPr lang="en-US" dirty="0" smtClean="0"/>
              <a:t>LODLAMTO 2016 - Introducing LOD</a:t>
            </a:r>
            <a:endParaRPr lang="en-US" dirty="0"/>
          </a:p>
        </p:txBody>
      </p:sp>
      <p:sp>
        <p:nvSpPr>
          <p:cNvPr id="3" name="Slide Number Placeholder 2"/>
          <p:cNvSpPr>
            <a:spLocks noGrp="1"/>
          </p:cNvSpPr>
          <p:nvPr>
            <p:ph type="sldNum" sz="quarter" idx="12"/>
          </p:nvPr>
        </p:nvSpPr>
        <p:spPr/>
        <p:txBody>
          <a:bodyPr/>
          <a:lstStyle/>
          <a:p>
            <a:fld id="{C06371AA-6CC3-49D3-BCC2-49F0C97B286E}" type="slidenum">
              <a:rPr lang="en-CA" smtClean="0"/>
              <a:pPr/>
              <a:t>19</a:t>
            </a:fld>
            <a:endParaRPr lang="en-CA" dirty="0"/>
          </a:p>
        </p:txBody>
      </p:sp>
      <p:sp>
        <p:nvSpPr>
          <p:cNvPr id="5" name="TextBox 4"/>
          <p:cNvSpPr txBox="1"/>
          <p:nvPr/>
        </p:nvSpPr>
        <p:spPr>
          <a:xfrm>
            <a:off x="268014" y="6163530"/>
            <a:ext cx="8229600" cy="461665"/>
          </a:xfrm>
          <a:prstGeom prst="rect">
            <a:avLst/>
          </a:prstGeom>
          <a:noFill/>
        </p:spPr>
        <p:txBody>
          <a:bodyPr wrap="square" rtlCol="0">
            <a:spAutoFit/>
          </a:bodyPr>
          <a:lstStyle/>
          <a:p>
            <a:r>
              <a:rPr lang="en-CA" sz="1200" dirty="0"/>
              <a:t>Source: Pan-Canadian Documentary Heritage Network </a:t>
            </a:r>
            <a:r>
              <a:rPr lang="en-CA" sz="1200" dirty="0">
                <a:hlinkClick r:id="rId4"/>
              </a:rPr>
              <a:t>Linked Open Data Visualization “Proof-of-Concept” Out of the trenches: linked open data of the first world war: final report</a:t>
            </a:r>
            <a:r>
              <a:rPr lang="en-CA" sz="1200" dirty="0"/>
              <a:t>.  Image from p. 11</a:t>
            </a:r>
          </a:p>
        </p:txBody>
      </p:sp>
    </p:spTree>
    <p:extLst>
      <p:ext uri="{BB962C8B-B14F-4D97-AF65-F5344CB8AC3E}">
        <p14:creationId xmlns:p14="http://schemas.microsoft.com/office/powerpoint/2010/main" val="3831172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assumptions, objectives</a:t>
            </a:r>
            <a:endParaRPr lang="en-US" dirty="0"/>
          </a:p>
        </p:txBody>
      </p:sp>
      <p:sp>
        <p:nvSpPr>
          <p:cNvPr id="6" name="Text Placeholder 5"/>
          <p:cNvSpPr>
            <a:spLocks noGrp="1"/>
          </p:cNvSpPr>
          <p:nvPr>
            <p:ph type="body" idx="1"/>
          </p:nvPr>
        </p:nvSpPr>
        <p:spPr/>
        <p:txBody>
          <a:bodyPr/>
          <a:lstStyle/>
          <a:p>
            <a:r>
              <a:rPr lang="en-US" dirty="0" smtClean="0"/>
              <a:t>Assumptions</a:t>
            </a:r>
            <a:endParaRPr lang="en-US" dirty="0"/>
          </a:p>
        </p:txBody>
      </p:sp>
      <p:sp>
        <p:nvSpPr>
          <p:cNvPr id="3" name="Content Placeholder 2"/>
          <p:cNvSpPr>
            <a:spLocks noGrp="1"/>
          </p:cNvSpPr>
          <p:nvPr>
            <p:ph sz="half" idx="2"/>
          </p:nvPr>
        </p:nvSpPr>
        <p:spPr/>
        <p:txBody>
          <a:bodyPr>
            <a:normAutofit fontScale="92500"/>
          </a:bodyPr>
          <a:lstStyle/>
          <a:p>
            <a:r>
              <a:rPr lang="en-US" dirty="0" smtClean="0"/>
              <a:t>many participants have little or no knowledge of linked data</a:t>
            </a:r>
          </a:p>
          <a:p>
            <a:r>
              <a:rPr lang="en-US" dirty="0" smtClean="0"/>
              <a:t>participants know a little bit about descriptive catalogue records and/or citations</a:t>
            </a:r>
          </a:p>
          <a:p>
            <a:r>
              <a:rPr lang="en-US" dirty="0"/>
              <a:t>p</a:t>
            </a:r>
            <a:r>
              <a:rPr lang="en-US" dirty="0" smtClean="0"/>
              <a:t>articipants have some awareness of controlled vocabularies</a:t>
            </a:r>
          </a:p>
          <a:p>
            <a:r>
              <a:rPr lang="en-US" dirty="0" smtClean="0"/>
              <a:t>participants may not have knowledge of web technologies</a:t>
            </a:r>
          </a:p>
        </p:txBody>
      </p:sp>
      <p:sp>
        <p:nvSpPr>
          <p:cNvPr id="7" name="Text Placeholder 6"/>
          <p:cNvSpPr>
            <a:spLocks noGrp="1"/>
          </p:cNvSpPr>
          <p:nvPr>
            <p:ph type="body" sz="quarter" idx="3"/>
          </p:nvPr>
        </p:nvSpPr>
        <p:spPr/>
        <p:txBody>
          <a:bodyPr/>
          <a:lstStyle/>
          <a:p>
            <a:r>
              <a:rPr lang="en-US" dirty="0" smtClean="0"/>
              <a:t>Objectives</a:t>
            </a:r>
            <a:endParaRPr lang="en-US" dirty="0"/>
          </a:p>
        </p:txBody>
      </p:sp>
      <p:sp>
        <p:nvSpPr>
          <p:cNvPr id="8" name="Content Placeholder 7"/>
          <p:cNvSpPr>
            <a:spLocks noGrp="1"/>
          </p:cNvSpPr>
          <p:nvPr>
            <p:ph sz="quarter" idx="4"/>
          </p:nvPr>
        </p:nvSpPr>
        <p:spPr/>
        <p:txBody>
          <a:bodyPr>
            <a:normAutofit fontScale="92500" lnSpcReduction="10000"/>
          </a:bodyPr>
          <a:lstStyle/>
          <a:p>
            <a:r>
              <a:rPr lang="en-US" dirty="0" smtClean="0"/>
              <a:t>participants will be motivated to learn more about LODLAM</a:t>
            </a:r>
          </a:p>
          <a:p>
            <a:r>
              <a:rPr lang="en-US" dirty="0" smtClean="0"/>
              <a:t>participants will be aware of some of the LODLAM use cases</a:t>
            </a:r>
          </a:p>
          <a:p>
            <a:r>
              <a:rPr lang="en-US" dirty="0"/>
              <a:t>p</a:t>
            </a:r>
            <a:r>
              <a:rPr lang="en-US" dirty="0" smtClean="0"/>
              <a:t>articipants will have some understanding of human-readable vs. machine-actionable</a:t>
            </a:r>
          </a:p>
          <a:p>
            <a:r>
              <a:rPr lang="en-US" dirty="0" smtClean="0"/>
              <a:t>participants will understand some building blocks of LOD: RDF triples, URIs, linking to external datasets</a:t>
            </a:r>
          </a:p>
          <a:p>
            <a:endParaRPr lang="en-US" dirty="0" smtClean="0"/>
          </a:p>
          <a:p>
            <a:endParaRPr lang="en-US" dirty="0"/>
          </a:p>
        </p:txBody>
      </p:sp>
      <p:sp>
        <p:nvSpPr>
          <p:cNvPr id="4" name="Footer Placeholder 3"/>
          <p:cNvSpPr>
            <a:spLocks noGrp="1"/>
          </p:cNvSpPr>
          <p:nvPr>
            <p:ph type="ftr" sz="quarter" idx="11"/>
          </p:nvPr>
        </p:nvSpPr>
        <p:spPr/>
        <p:txBody>
          <a:bodyPr/>
          <a:lstStyle/>
          <a:p>
            <a:r>
              <a:rPr lang="en-US" dirty="0" smtClean="0"/>
              <a:t>LODLAMTO 2016 - Introducing LOD</a:t>
            </a:r>
            <a:endParaRPr lang="en-US" dirty="0"/>
          </a:p>
        </p:txBody>
      </p:sp>
      <p:sp>
        <p:nvSpPr>
          <p:cNvPr id="5" name="Slide Number Placeholder 4"/>
          <p:cNvSpPr>
            <a:spLocks noGrp="1"/>
          </p:cNvSpPr>
          <p:nvPr>
            <p:ph type="sldNum" sz="quarter" idx="12"/>
          </p:nvPr>
        </p:nvSpPr>
        <p:spPr/>
        <p:txBody>
          <a:bodyPr/>
          <a:lstStyle/>
          <a:p>
            <a:fld id="{B01839D2-83C5-4C18-9B9F-657AE14E9527}" type="slidenum">
              <a:rPr lang="en-US" smtClean="0"/>
              <a:pPr/>
              <a:t>2</a:t>
            </a:fld>
            <a:endParaRPr lang="en-US" dirty="0"/>
          </a:p>
        </p:txBody>
      </p:sp>
    </p:spTree>
    <p:extLst>
      <p:ext uri="{BB962C8B-B14F-4D97-AF65-F5344CB8AC3E}">
        <p14:creationId xmlns:p14="http://schemas.microsoft.com/office/powerpoint/2010/main" val="3988975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Crowdsourcing Relationships</a:t>
            </a:r>
            <a:endParaRPr lang="en-CA" dirty="0"/>
          </a:p>
        </p:txBody>
      </p:sp>
      <p:pic>
        <p:nvPicPr>
          <p:cNvPr id="3077" name="Picture 5"/>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1970690" y="1510207"/>
            <a:ext cx="7728279" cy="4666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smtClean="0"/>
              <a:t>LODLAMTO 2016 - Introducing LOD</a:t>
            </a:r>
            <a:endParaRPr lang="en-US" dirty="0"/>
          </a:p>
        </p:txBody>
      </p:sp>
      <p:sp>
        <p:nvSpPr>
          <p:cNvPr id="4" name="Slide Number Placeholder 3"/>
          <p:cNvSpPr>
            <a:spLocks noGrp="1"/>
          </p:cNvSpPr>
          <p:nvPr>
            <p:ph type="sldNum" sz="quarter" idx="12"/>
          </p:nvPr>
        </p:nvSpPr>
        <p:spPr/>
        <p:txBody>
          <a:bodyPr/>
          <a:lstStyle/>
          <a:p>
            <a:fld id="{C06371AA-6CC3-49D3-BCC2-49F0C97B286E}" type="slidenum">
              <a:rPr lang="en-CA" smtClean="0"/>
              <a:pPr/>
              <a:t>20</a:t>
            </a:fld>
            <a:endParaRPr lang="en-CA" dirty="0"/>
          </a:p>
        </p:txBody>
      </p:sp>
      <p:sp>
        <p:nvSpPr>
          <p:cNvPr id="7" name="TextBox 6"/>
          <p:cNvSpPr txBox="1"/>
          <p:nvPr/>
        </p:nvSpPr>
        <p:spPr>
          <a:xfrm>
            <a:off x="454573" y="6369248"/>
            <a:ext cx="4648200" cy="307777"/>
          </a:xfrm>
          <a:prstGeom prst="rect">
            <a:avLst/>
          </a:prstGeom>
          <a:noFill/>
        </p:spPr>
        <p:txBody>
          <a:bodyPr wrap="square" rtlCol="0">
            <a:spAutoFit/>
          </a:bodyPr>
          <a:lstStyle/>
          <a:p>
            <a:r>
              <a:rPr lang="en-US" sz="1400" dirty="0"/>
              <a:t>Linked Jazz 52</a:t>
            </a:r>
            <a:r>
              <a:rPr lang="en-US" sz="1400" baseline="30000" dirty="0"/>
              <a:t>nd</a:t>
            </a:r>
            <a:r>
              <a:rPr lang="en-US" sz="1400" dirty="0"/>
              <a:t> Street https://linkedjazz.org/52ndStreet/</a:t>
            </a:r>
            <a:endParaRPr lang="en-CA" sz="1400" dirty="0"/>
          </a:p>
        </p:txBody>
      </p:sp>
    </p:spTree>
    <p:extLst>
      <p:ext uri="{BB962C8B-B14F-4D97-AF65-F5344CB8AC3E}">
        <p14:creationId xmlns:p14="http://schemas.microsoft.com/office/powerpoint/2010/main" val="34209795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9387"/>
            <a:ext cx="10515600" cy="1325563"/>
          </a:xfrm>
        </p:spPr>
        <p:txBody>
          <a:bodyPr>
            <a:normAutofit/>
          </a:bodyPr>
          <a:lstStyle/>
          <a:p>
            <a:r>
              <a:rPr lang="en-US" dirty="0" smtClean="0"/>
              <a:t>Augment our catalogues</a:t>
            </a:r>
            <a:endParaRPr lang="en-CA" dirty="0"/>
          </a:p>
        </p:txBody>
      </p:sp>
      <p:pic>
        <p:nvPicPr>
          <p:cNvPr id="1026"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1371600"/>
            <a:ext cx="6096000" cy="4918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p:cNvSpPr>
            <a:spLocks noGrp="1"/>
          </p:cNvSpPr>
          <p:nvPr>
            <p:ph type="ftr" sz="quarter" idx="11"/>
          </p:nvPr>
        </p:nvSpPr>
        <p:spPr/>
        <p:txBody>
          <a:bodyPr/>
          <a:lstStyle/>
          <a:p>
            <a:r>
              <a:rPr lang="en-US" dirty="0" smtClean="0"/>
              <a:t>LODLAMTO 2016 - Introducing LOD</a:t>
            </a:r>
            <a:endParaRPr lang="en-US" dirty="0"/>
          </a:p>
        </p:txBody>
      </p:sp>
      <p:sp>
        <p:nvSpPr>
          <p:cNvPr id="3" name="Slide Number Placeholder 2"/>
          <p:cNvSpPr>
            <a:spLocks noGrp="1"/>
          </p:cNvSpPr>
          <p:nvPr>
            <p:ph type="sldNum" sz="quarter" idx="12"/>
          </p:nvPr>
        </p:nvSpPr>
        <p:spPr/>
        <p:txBody>
          <a:bodyPr/>
          <a:lstStyle/>
          <a:p>
            <a:fld id="{C06371AA-6CC3-49D3-BCC2-49F0C97B286E}" type="slidenum">
              <a:rPr lang="en-CA" smtClean="0"/>
              <a:pPr/>
              <a:t>21</a:t>
            </a:fld>
            <a:endParaRPr lang="en-CA" dirty="0"/>
          </a:p>
        </p:txBody>
      </p:sp>
      <p:sp>
        <p:nvSpPr>
          <p:cNvPr id="7" name="TextBox 6"/>
          <p:cNvSpPr txBox="1"/>
          <p:nvPr/>
        </p:nvSpPr>
        <p:spPr>
          <a:xfrm>
            <a:off x="8534400" y="1752600"/>
            <a:ext cx="1981200" cy="3416320"/>
          </a:xfrm>
          <a:prstGeom prst="rect">
            <a:avLst/>
          </a:prstGeom>
          <a:noFill/>
        </p:spPr>
        <p:txBody>
          <a:bodyPr wrap="square" rtlCol="0">
            <a:spAutoFit/>
          </a:bodyPr>
          <a:lstStyle/>
          <a:p>
            <a:r>
              <a:rPr lang="en-US" sz="2400" dirty="0"/>
              <a:t>People page option when you search for Johann Sebastian Bach in the </a:t>
            </a:r>
            <a:r>
              <a:rPr lang="en-US" sz="2400" dirty="0">
                <a:hlinkClick r:id="rId4"/>
              </a:rPr>
              <a:t>Deutsche Digitale Bibliothek</a:t>
            </a:r>
            <a:endParaRPr lang="en-CA" sz="2400" dirty="0"/>
          </a:p>
        </p:txBody>
      </p:sp>
    </p:spTree>
    <p:extLst>
      <p:ext uri="{BB962C8B-B14F-4D97-AF65-F5344CB8AC3E}">
        <p14:creationId xmlns:p14="http://schemas.microsoft.com/office/powerpoint/2010/main" val="5580908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Augment our catalogues</a:t>
            </a:r>
            <a:endParaRPr lang="en-CA" dirty="0"/>
          </a:p>
        </p:txBody>
      </p:sp>
      <p:sp>
        <p:nvSpPr>
          <p:cNvPr id="4" name="Footer Placeholder 3"/>
          <p:cNvSpPr>
            <a:spLocks noGrp="1"/>
          </p:cNvSpPr>
          <p:nvPr>
            <p:ph type="ftr" sz="quarter" idx="11"/>
          </p:nvPr>
        </p:nvSpPr>
        <p:spPr/>
        <p:txBody>
          <a:bodyPr/>
          <a:lstStyle/>
          <a:p>
            <a:r>
              <a:rPr lang="en-US" dirty="0" smtClean="0"/>
              <a:t>LODLAMTO 2016 - Introducing LOD</a:t>
            </a:r>
            <a:endParaRPr lang="en-US" dirty="0"/>
          </a:p>
        </p:txBody>
      </p:sp>
      <p:sp>
        <p:nvSpPr>
          <p:cNvPr id="3" name="Slide Number Placeholder 2"/>
          <p:cNvSpPr>
            <a:spLocks noGrp="1"/>
          </p:cNvSpPr>
          <p:nvPr>
            <p:ph type="sldNum" sz="quarter" idx="12"/>
          </p:nvPr>
        </p:nvSpPr>
        <p:spPr/>
        <p:txBody>
          <a:bodyPr/>
          <a:lstStyle/>
          <a:p>
            <a:fld id="{C06371AA-6CC3-49D3-BCC2-49F0C97B286E}" type="slidenum">
              <a:rPr lang="en-CA" smtClean="0"/>
              <a:pPr/>
              <a:t>22</a:t>
            </a:fld>
            <a:endParaRPr lang="en-CA" dirty="0"/>
          </a:p>
        </p:txBody>
      </p:sp>
      <p:sp>
        <p:nvSpPr>
          <p:cNvPr id="7" name="TextBox 6"/>
          <p:cNvSpPr txBox="1"/>
          <p:nvPr/>
        </p:nvSpPr>
        <p:spPr>
          <a:xfrm>
            <a:off x="8534400" y="1752600"/>
            <a:ext cx="1981200" cy="3416320"/>
          </a:xfrm>
          <a:prstGeom prst="rect">
            <a:avLst/>
          </a:prstGeom>
          <a:noFill/>
        </p:spPr>
        <p:txBody>
          <a:bodyPr wrap="square" rtlCol="0">
            <a:spAutoFit/>
          </a:bodyPr>
          <a:lstStyle/>
          <a:p>
            <a:r>
              <a:rPr lang="en-US" sz="2400" dirty="0"/>
              <a:t>People page option when you search for Johann Sebastian Bach in the </a:t>
            </a:r>
            <a:r>
              <a:rPr lang="en-US" sz="2400" dirty="0">
                <a:hlinkClick r:id="rId3"/>
              </a:rPr>
              <a:t>Deutsche Digitale Bibliothek</a:t>
            </a:r>
            <a:endParaRPr lang="en-CA" sz="2400" dirty="0"/>
          </a:p>
        </p:txBody>
      </p:sp>
      <p:pic>
        <p:nvPicPr>
          <p:cNvPr id="13" name="Picture 3"/>
          <p:cNvPicPr>
            <a:picLocks noGrp="1" noChangeAspect="1" noChangeArrowheads="1"/>
          </p:cNvPicPr>
          <p:nvPr>
            <p:ph idx="1"/>
          </p:nvPr>
        </p:nvPicPr>
        <p:blipFill>
          <a:blip r:embed="rId4" cstate="print"/>
          <a:srcRect/>
          <a:stretch>
            <a:fillRect/>
          </a:stretch>
        </p:blipFill>
        <p:spPr bwMode="auto">
          <a:xfrm>
            <a:off x="2305878" y="2188628"/>
            <a:ext cx="5214109" cy="2493704"/>
          </a:xfrm>
          <a:prstGeom prst="rect">
            <a:avLst/>
          </a:prstGeom>
          <a:noFill/>
          <a:ln w="9525">
            <a:noFill/>
            <a:miter lim="800000"/>
            <a:headEnd/>
            <a:tailEnd/>
          </a:ln>
        </p:spPr>
      </p:pic>
    </p:spTree>
    <p:extLst>
      <p:ext uri="{BB962C8B-B14F-4D97-AF65-F5344CB8AC3E}">
        <p14:creationId xmlns:p14="http://schemas.microsoft.com/office/powerpoint/2010/main" val="5580908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9387"/>
            <a:ext cx="10515600" cy="1325563"/>
          </a:xfrm>
        </p:spPr>
        <p:txBody>
          <a:bodyPr>
            <a:normAutofit/>
          </a:bodyPr>
          <a:lstStyle/>
          <a:p>
            <a:r>
              <a:rPr lang="en-US" dirty="0" smtClean="0"/>
              <a:t>Augment our catalogues</a:t>
            </a:r>
            <a:endParaRPr lang="en-CA" dirty="0"/>
          </a:p>
        </p:txBody>
      </p:sp>
      <p:sp>
        <p:nvSpPr>
          <p:cNvPr id="4" name="Footer Placeholder 3"/>
          <p:cNvSpPr>
            <a:spLocks noGrp="1"/>
          </p:cNvSpPr>
          <p:nvPr>
            <p:ph type="ftr" sz="quarter" idx="11"/>
          </p:nvPr>
        </p:nvSpPr>
        <p:spPr/>
        <p:txBody>
          <a:bodyPr/>
          <a:lstStyle/>
          <a:p>
            <a:r>
              <a:rPr lang="en-US" dirty="0" smtClean="0"/>
              <a:t>LODLAMTO 2016 - Introducing LOD</a:t>
            </a:r>
            <a:endParaRPr lang="en-US" dirty="0"/>
          </a:p>
        </p:txBody>
      </p:sp>
      <p:sp>
        <p:nvSpPr>
          <p:cNvPr id="3" name="Slide Number Placeholder 2"/>
          <p:cNvSpPr>
            <a:spLocks noGrp="1"/>
          </p:cNvSpPr>
          <p:nvPr>
            <p:ph type="sldNum" sz="quarter" idx="12"/>
          </p:nvPr>
        </p:nvSpPr>
        <p:spPr/>
        <p:txBody>
          <a:bodyPr/>
          <a:lstStyle/>
          <a:p>
            <a:fld id="{C06371AA-6CC3-49D3-BCC2-49F0C97B286E}" type="slidenum">
              <a:rPr lang="en-CA" smtClean="0"/>
              <a:pPr/>
              <a:t>23</a:t>
            </a:fld>
            <a:endParaRPr lang="en-CA" dirty="0"/>
          </a:p>
        </p:txBody>
      </p:sp>
      <p:sp>
        <p:nvSpPr>
          <p:cNvPr id="7" name="TextBox 6"/>
          <p:cNvSpPr txBox="1"/>
          <p:nvPr/>
        </p:nvSpPr>
        <p:spPr>
          <a:xfrm>
            <a:off x="8534400" y="1752600"/>
            <a:ext cx="1981200" cy="3416320"/>
          </a:xfrm>
          <a:prstGeom prst="rect">
            <a:avLst/>
          </a:prstGeom>
          <a:noFill/>
        </p:spPr>
        <p:txBody>
          <a:bodyPr wrap="square" rtlCol="0">
            <a:spAutoFit/>
          </a:bodyPr>
          <a:lstStyle/>
          <a:p>
            <a:r>
              <a:rPr lang="en-US" sz="2400" dirty="0"/>
              <a:t>People page option when you search for Johann Sebastian Bach in the </a:t>
            </a:r>
            <a:r>
              <a:rPr lang="en-US" sz="2400" dirty="0">
                <a:hlinkClick r:id="rId3"/>
              </a:rPr>
              <a:t>Deutsche Digitale Bibliothek</a:t>
            </a:r>
            <a:endParaRPr lang="en-CA" sz="2400" dirty="0"/>
          </a:p>
        </p:txBody>
      </p:sp>
      <p:pic>
        <p:nvPicPr>
          <p:cNvPr id="12" name="Picture 4"/>
          <p:cNvPicPr>
            <a:picLocks noGrp="1" noChangeAspect="1" noChangeArrowheads="1"/>
          </p:cNvPicPr>
          <p:nvPr>
            <p:ph idx="1"/>
          </p:nvPr>
        </p:nvPicPr>
        <p:blipFill>
          <a:blip r:embed="rId4" cstate="print"/>
          <a:srcRect/>
          <a:stretch>
            <a:fillRect/>
          </a:stretch>
        </p:blipFill>
        <p:spPr bwMode="auto">
          <a:xfrm>
            <a:off x="3256307" y="1586913"/>
            <a:ext cx="2876550" cy="3695700"/>
          </a:xfrm>
          <a:prstGeom prst="rect">
            <a:avLst/>
          </a:prstGeom>
          <a:noFill/>
          <a:ln w="9525">
            <a:noFill/>
            <a:miter lim="800000"/>
            <a:headEnd/>
            <a:tailEnd/>
          </a:ln>
        </p:spPr>
      </p:pic>
    </p:spTree>
    <p:extLst>
      <p:ext uri="{BB962C8B-B14F-4D97-AF65-F5344CB8AC3E}">
        <p14:creationId xmlns:p14="http://schemas.microsoft.com/office/powerpoint/2010/main" val="5580908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9387"/>
            <a:ext cx="10515600" cy="1325563"/>
          </a:xfrm>
        </p:spPr>
        <p:txBody>
          <a:bodyPr>
            <a:normAutofit/>
          </a:bodyPr>
          <a:lstStyle/>
          <a:p>
            <a:r>
              <a:rPr lang="en-US" dirty="0" smtClean="0"/>
              <a:t>Augment our catalogues</a:t>
            </a:r>
            <a:endParaRPr lang="en-CA" dirty="0"/>
          </a:p>
        </p:txBody>
      </p:sp>
      <p:sp>
        <p:nvSpPr>
          <p:cNvPr id="4" name="Footer Placeholder 3"/>
          <p:cNvSpPr>
            <a:spLocks noGrp="1"/>
          </p:cNvSpPr>
          <p:nvPr>
            <p:ph type="ftr" sz="quarter" idx="11"/>
          </p:nvPr>
        </p:nvSpPr>
        <p:spPr/>
        <p:txBody>
          <a:bodyPr/>
          <a:lstStyle/>
          <a:p>
            <a:r>
              <a:rPr lang="en-US" dirty="0" smtClean="0"/>
              <a:t>LODLAMTO 2016 - Introducing LOD</a:t>
            </a:r>
            <a:endParaRPr lang="en-US" dirty="0"/>
          </a:p>
        </p:txBody>
      </p:sp>
      <p:sp>
        <p:nvSpPr>
          <p:cNvPr id="3" name="Slide Number Placeholder 2"/>
          <p:cNvSpPr>
            <a:spLocks noGrp="1"/>
          </p:cNvSpPr>
          <p:nvPr>
            <p:ph type="sldNum" sz="quarter" idx="12"/>
          </p:nvPr>
        </p:nvSpPr>
        <p:spPr/>
        <p:txBody>
          <a:bodyPr/>
          <a:lstStyle/>
          <a:p>
            <a:fld id="{C06371AA-6CC3-49D3-BCC2-49F0C97B286E}" type="slidenum">
              <a:rPr lang="en-CA" smtClean="0"/>
              <a:pPr/>
              <a:t>24</a:t>
            </a:fld>
            <a:endParaRPr lang="en-CA" dirty="0"/>
          </a:p>
        </p:txBody>
      </p:sp>
      <p:sp>
        <p:nvSpPr>
          <p:cNvPr id="7" name="TextBox 6"/>
          <p:cNvSpPr txBox="1"/>
          <p:nvPr/>
        </p:nvSpPr>
        <p:spPr>
          <a:xfrm>
            <a:off x="8534400" y="1752600"/>
            <a:ext cx="1981200" cy="3416320"/>
          </a:xfrm>
          <a:prstGeom prst="rect">
            <a:avLst/>
          </a:prstGeom>
          <a:noFill/>
        </p:spPr>
        <p:txBody>
          <a:bodyPr wrap="square" rtlCol="0">
            <a:spAutoFit/>
          </a:bodyPr>
          <a:lstStyle/>
          <a:p>
            <a:r>
              <a:rPr lang="en-US" sz="2400" dirty="0"/>
              <a:t>People page option when you search for Johann Sebastian Bach in the </a:t>
            </a:r>
            <a:r>
              <a:rPr lang="en-US" sz="2400" dirty="0">
                <a:hlinkClick r:id="rId3"/>
              </a:rPr>
              <a:t>Deutsche Digitale Bibliothek</a:t>
            </a:r>
            <a:endParaRPr lang="en-CA" sz="2400" dirty="0"/>
          </a:p>
        </p:txBody>
      </p:sp>
      <p:pic>
        <p:nvPicPr>
          <p:cNvPr id="12" name="Picture 5"/>
          <p:cNvPicPr>
            <a:picLocks noGrp="1" noChangeAspect="1" noChangeArrowheads="1"/>
          </p:cNvPicPr>
          <p:nvPr>
            <p:ph idx="1"/>
          </p:nvPr>
        </p:nvPicPr>
        <p:blipFill>
          <a:blip r:embed="rId4" cstate="print"/>
          <a:srcRect/>
          <a:stretch>
            <a:fillRect/>
          </a:stretch>
        </p:blipFill>
        <p:spPr bwMode="auto">
          <a:xfrm>
            <a:off x="2417354" y="1825625"/>
            <a:ext cx="4919762" cy="3630958"/>
          </a:xfrm>
          <a:prstGeom prst="rect">
            <a:avLst/>
          </a:prstGeom>
          <a:noFill/>
          <a:ln w="9525">
            <a:noFill/>
            <a:miter lim="800000"/>
            <a:headEnd/>
            <a:tailEnd/>
          </a:ln>
        </p:spPr>
      </p:pic>
    </p:spTree>
    <p:extLst>
      <p:ext uri="{BB962C8B-B14F-4D97-AF65-F5344CB8AC3E}">
        <p14:creationId xmlns:p14="http://schemas.microsoft.com/office/powerpoint/2010/main" val="5580908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9387"/>
            <a:ext cx="10515600" cy="1325563"/>
          </a:xfrm>
        </p:spPr>
        <p:txBody>
          <a:bodyPr>
            <a:normAutofit/>
          </a:bodyPr>
          <a:lstStyle/>
          <a:p>
            <a:r>
              <a:rPr lang="en-US" dirty="0" smtClean="0"/>
              <a:t>Augment our catalogues</a:t>
            </a:r>
            <a:endParaRPr lang="en-CA" dirty="0"/>
          </a:p>
        </p:txBody>
      </p:sp>
      <p:sp>
        <p:nvSpPr>
          <p:cNvPr id="4" name="Footer Placeholder 3"/>
          <p:cNvSpPr>
            <a:spLocks noGrp="1"/>
          </p:cNvSpPr>
          <p:nvPr>
            <p:ph type="ftr" sz="quarter" idx="11"/>
          </p:nvPr>
        </p:nvSpPr>
        <p:spPr/>
        <p:txBody>
          <a:bodyPr/>
          <a:lstStyle/>
          <a:p>
            <a:r>
              <a:rPr lang="en-US" dirty="0" smtClean="0"/>
              <a:t>LODLAMTO 2016 - Introducing LOD</a:t>
            </a:r>
            <a:endParaRPr lang="en-US" dirty="0"/>
          </a:p>
        </p:txBody>
      </p:sp>
      <p:sp>
        <p:nvSpPr>
          <p:cNvPr id="3" name="Slide Number Placeholder 2"/>
          <p:cNvSpPr>
            <a:spLocks noGrp="1"/>
          </p:cNvSpPr>
          <p:nvPr>
            <p:ph type="sldNum" sz="quarter" idx="12"/>
          </p:nvPr>
        </p:nvSpPr>
        <p:spPr/>
        <p:txBody>
          <a:bodyPr/>
          <a:lstStyle/>
          <a:p>
            <a:fld id="{C06371AA-6CC3-49D3-BCC2-49F0C97B286E}" type="slidenum">
              <a:rPr lang="en-CA" smtClean="0"/>
              <a:pPr/>
              <a:t>25</a:t>
            </a:fld>
            <a:endParaRPr lang="en-CA" dirty="0"/>
          </a:p>
        </p:txBody>
      </p:sp>
      <p:sp>
        <p:nvSpPr>
          <p:cNvPr id="7" name="TextBox 6"/>
          <p:cNvSpPr txBox="1"/>
          <p:nvPr/>
        </p:nvSpPr>
        <p:spPr>
          <a:xfrm>
            <a:off x="8534400" y="1752600"/>
            <a:ext cx="1981200" cy="3416320"/>
          </a:xfrm>
          <a:prstGeom prst="rect">
            <a:avLst/>
          </a:prstGeom>
          <a:noFill/>
        </p:spPr>
        <p:txBody>
          <a:bodyPr wrap="square" rtlCol="0">
            <a:spAutoFit/>
          </a:bodyPr>
          <a:lstStyle/>
          <a:p>
            <a:r>
              <a:rPr lang="en-US" sz="2400" dirty="0"/>
              <a:t>People page option when you search for Johann Sebastian Bach in the </a:t>
            </a:r>
            <a:r>
              <a:rPr lang="en-US" sz="2400" dirty="0">
                <a:hlinkClick r:id="rId3"/>
              </a:rPr>
              <a:t>Deutsche Digitale Bibliothek</a:t>
            </a:r>
            <a:endParaRPr lang="en-CA" sz="2400" dirty="0"/>
          </a:p>
        </p:txBody>
      </p:sp>
      <p:pic>
        <p:nvPicPr>
          <p:cNvPr id="12" name="Picture 6"/>
          <p:cNvPicPr>
            <a:picLocks noGrp="1" noChangeAspect="1" noChangeArrowheads="1"/>
          </p:cNvPicPr>
          <p:nvPr>
            <p:ph idx="1"/>
          </p:nvPr>
        </p:nvPicPr>
        <p:blipFill>
          <a:blip r:embed="rId4" cstate="print"/>
          <a:srcRect/>
          <a:stretch>
            <a:fillRect/>
          </a:stretch>
        </p:blipFill>
        <p:spPr bwMode="auto">
          <a:xfrm>
            <a:off x="2229678" y="1471786"/>
            <a:ext cx="5029200" cy="4343400"/>
          </a:xfrm>
          <a:prstGeom prst="rect">
            <a:avLst/>
          </a:prstGeom>
          <a:noFill/>
          <a:ln w="9525">
            <a:noFill/>
            <a:miter lim="800000"/>
            <a:headEnd/>
            <a:tailEnd/>
          </a:ln>
        </p:spPr>
      </p:pic>
    </p:spTree>
    <p:extLst>
      <p:ext uri="{BB962C8B-B14F-4D97-AF65-F5344CB8AC3E}">
        <p14:creationId xmlns:p14="http://schemas.microsoft.com/office/powerpoint/2010/main" val="5580908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Mash-up external resources: </a:t>
            </a:r>
            <a:r>
              <a:rPr lang="en-US" dirty="0" smtClean="0">
                <a:hlinkClick r:id="rId3"/>
              </a:rPr>
              <a:t>FAO</a:t>
            </a:r>
            <a:endParaRPr lang="en-CA" dirty="0"/>
          </a:p>
        </p:txBody>
      </p:sp>
      <p:pic>
        <p:nvPicPr>
          <p:cNvPr id="5122" name="Picture 2" descr="screenshot of FAO bib record with linked data mash-up sidebar"/>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tretch>
            <a:fillRect/>
          </a:stretch>
        </p:blipFill>
        <p:spPr bwMode="auto">
          <a:xfrm>
            <a:off x="838201" y="1690688"/>
            <a:ext cx="9393620" cy="448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p:cNvSpPr>
            <a:spLocks noGrp="1"/>
          </p:cNvSpPr>
          <p:nvPr>
            <p:ph type="ftr" sz="quarter" idx="11"/>
          </p:nvPr>
        </p:nvSpPr>
        <p:spPr/>
        <p:txBody>
          <a:bodyPr/>
          <a:lstStyle/>
          <a:p>
            <a:r>
              <a:rPr lang="en-US" dirty="0" smtClean="0"/>
              <a:t>LODLAMTO 2016 - Introducing LOD</a:t>
            </a:r>
            <a:endParaRPr lang="en-US" dirty="0"/>
          </a:p>
        </p:txBody>
      </p:sp>
      <p:sp>
        <p:nvSpPr>
          <p:cNvPr id="3" name="Slide Number Placeholder 2"/>
          <p:cNvSpPr>
            <a:spLocks noGrp="1"/>
          </p:cNvSpPr>
          <p:nvPr>
            <p:ph type="sldNum" sz="quarter" idx="12"/>
          </p:nvPr>
        </p:nvSpPr>
        <p:spPr/>
        <p:txBody>
          <a:bodyPr/>
          <a:lstStyle/>
          <a:p>
            <a:fld id="{C06371AA-6CC3-49D3-BCC2-49F0C97B286E}" type="slidenum">
              <a:rPr lang="en-CA" smtClean="0"/>
              <a:pPr/>
              <a:t>26</a:t>
            </a:fld>
            <a:endParaRPr lang="en-CA" dirty="0"/>
          </a:p>
        </p:txBody>
      </p:sp>
    </p:spTree>
    <p:extLst>
      <p:ext uri="{BB962C8B-B14F-4D97-AF65-F5344CB8AC3E}">
        <p14:creationId xmlns:p14="http://schemas.microsoft.com/office/powerpoint/2010/main" val="23708156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linked open data</a:t>
            </a:r>
            <a:endParaRPr lang="en-US" dirty="0"/>
          </a:p>
        </p:txBody>
      </p:sp>
      <p:sp>
        <p:nvSpPr>
          <p:cNvPr id="3" name="Text Placeholder 2"/>
          <p:cNvSpPr>
            <a:spLocks noGrp="1"/>
          </p:cNvSpPr>
          <p:nvPr>
            <p:ph type="body" idx="1"/>
          </p:nvPr>
        </p:nvSpPr>
        <p:spPr/>
        <p:txBody>
          <a:bodyPr/>
          <a:lstStyle/>
          <a:p>
            <a:r>
              <a:rPr lang="en-US" dirty="0" smtClean="0"/>
              <a:t>Understanding structured data, entities, linking to other data</a:t>
            </a:r>
            <a:endParaRPr lang="en-US" dirty="0"/>
          </a:p>
        </p:txBody>
      </p:sp>
      <p:sp>
        <p:nvSpPr>
          <p:cNvPr id="4" name="Footer Placeholder 3"/>
          <p:cNvSpPr>
            <a:spLocks noGrp="1"/>
          </p:cNvSpPr>
          <p:nvPr>
            <p:ph type="ftr" sz="quarter" idx="11"/>
          </p:nvPr>
        </p:nvSpPr>
        <p:spPr/>
        <p:txBody>
          <a:bodyPr/>
          <a:lstStyle/>
          <a:p>
            <a:r>
              <a:rPr lang="en-US" dirty="0" smtClean="0"/>
              <a:t>LODLAMTO 2016 - Introducing LOD</a:t>
            </a:r>
            <a:endParaRPr lang="en-US" dirty="0"/>
          </a:p>
        </p:txBody>
      </p:sp>
      <p:sp>
        <p:nvSpPr>
          <p:cNvPr id="5" name="Slide Number Placeholder 4"/>
          <p:cNvSpPr>
            <a:spLocks noGrp="1"/>
          </p:cNvSpPr>
          <p:nvPr>
            <p:ph type="sldNum" sz="quarter" idx="12"/>
          </p:nvPr>
        </p:nvSpPr>
        <p:spPr/>
        <p:txBody>
          <a:bodyPr/>
          <a:lstStyle/>
          <a:p>
            <a:fld id="{B01839D2-83C5-4C18-9B9F-657AE14E9527}" type="slidenum">
              <a:rPr lang="en-US" smtClean="0"/>
              <a:pPr/>
              <a:t>27</a:t>
            </a:fld>
            <a:endParaRPr lang="en-US" dirty="0"/>
          </a:p>
        </p:txBody>
      </p:sp>
    </p:spTree>
    <p:extLst>
      <p:ext uri="{BB962C8B-B14F-4D97-AF65-F5344CB8AC3E}">
        <p14:creationId xmlns:p14="http://schemas.microsoft.com/office/powerpoint/2010/main" val="18203539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What is linked data?</a:t>
            </a:r>
            <a:endParaRPr lang="en-CA" dirty="0"/>
          </a:p>
        </p:txBody>
      </p:sp>
      <p:sp>
        <p:nvSpPr>
          <p:cNvPr id="3" name="Content Placeholder 2"/>
          <p:cNvSpPr>
            <a:spLocks noGrp="1"/>
          </p:cNvSpPr>
          <p:nvPr>
            <p:ph idx="1"/>
          </p:nvPr>
        </p:nvSpPr>
        <p:spPr/>
        <p:txBody>
          <a:bodyPr>
            <a:normAutofit lnSpcReduction="10000"/>
          </a:bodyPr>
          <a:lstStyle/>
          <a:p>
            <a:r>
              <a:rPr lang="en-US" dirty="0" smtClean="0"/>
              <a:t>method of </a:t>
            </a:r>
            <a:r>
              <a:rPr lang="en-US" b="1" dirty="0" smtClean="0">
                <a:solidFill>
                  <a:schemeClr val="accent2">
                    <a:lumMod val="60000"/>
                    <a:lumOff val="40000"/>
                  </a:schemeClr>
                </a:solidFill>
              </a:rPr>
              <a:t>publishing structured data</a:t>
            </a:r>
            <a:r>
              <a:rPr lang="en-US" dirty="0" smtClean="0"/>
              <a:t> so that it can be </a:t>
            </a:r>
            <a:r>
              <a:rPr lang="en-US" b="1" dirty="0" smtClean="0">
                <a:solidFill>
                  <a:schemeClr val="tx2">
                    <a:lumMod val="90000"/>
                  </a:schemeClr>
                </a:solidFill>
              </a:rPr>
              <a:t>interlinked</a:t>
            </a:r>
            <a:r>
              <a:rPr lang="en-US" dirty="0" smtClean="0"/>
              <a:t> and become more useful</a:t>
            </a:r>
          </a:p>
          <a:p>
            <a:r>
              <a:rPr lang="en-US" dirty="0" smtClean="0"/>
              <a:t>builds upon </a:t>
            </a:r>
            <a:r>
              <a:rPr lang="en-US" b="1" dirty="0" smtClean="0">
                <a:solidFill>
                  <a:schemeClr val="accent2">
                    <a:lumMod val="60000"/>
                    <a:lumOff val="40000"/>
                  </a:schemeClr>
                </a:solidFill>
              </a:rPr>
              <a:t>standard Web technologies</a:t>
            </a:r>
            <a:r>
              <a:rPr lang="en-US" dirty="0" smtClean="0"/>
              <a:t> such as hyper-text transfer protocol (HTTP), resource description framework (RDF) and uniform resource identifiers (URIs)</a:t>
            </a:r>
          </a:p>
          <a:p>
            <a:r>
              <a:rPr lang="en-US" dirty="0" smtClean="0"/>
              <a:t>rather than using them to serve web pages solely for</a:t>
            </a:r>
            <a:r>
              <a:rPr lang="en-US" b="1" dirty="0" smtClean="0"/>
              <a:t> </a:t>
            </a:r>
            <a:r>
              <a:rPr lang="en-US" b="1" i="1" dirty="0" smtClean="0">
                <a:solidFill>
                  <a:schemeClr val="accent3">
                    <a:lumMod val="75000"/>
                  </a:schemeClr>
                </a:solidFill>
              </a:rPr>
              <a:t>human readers</a:t>
            </a:r>
            <a:r>
              <a:rPr lang="en-US" b="1" dirty="0" smtClean="0"/>
              <a:t>, </a:t>
            </a:r>
            <a:r>
              <a:rPr lang="en-US" dirty="0" smtClean="0"/>
              <a:t>it extends them to share information in a way that can</a:t>
            </a:r>
            <a:r>
              <a:rPr lang="en-US" b="1" dirty="0" smtClean="0"/>
              <a:t> </a:t>
            </a:r>
            <a:r>
              <a:rPr lang="en-US" b="1" dirty="0" smtClean="0">
                <a:solidFill>
                  <a:schemeClr val="accent2">
                    <a:lumMod val="60000"/>
                    <a:lumOff val="40000"/>
                  </a:schemeClr>
                </a:solidFill>
              </a:rPr>
              <a:t>be read automatically by </a:t>
            </a:r>
            <a:r>
              <a:rPr lang="en-US" b="1" i="1" dirty="0" smtClean="0">
                <a:solidFill>
                  <a:schemeClr val="accent2">
                    <a:lumMod val="60000"/>
                    <a:lumOff val="40000"/>
                  </a:schemeClr>
                </a:solidFill>
              </a:rPr>
              <a:t>computers</a:t>
            </a:r>
          </a:p>
          <a:p>
            <a:endParaRPr lang="en-US" b="1" i="1" dirty="0">
              <a:solidFill>
                <a:srgbClr val="00B050"/>
              </a:solidFill>
            </a:endParaRPr>
          </a:p>
          <a:p>
            <a:pPr marL="0" indent="0">
              <a:buNone/>
            </a:pPr>
            <a:r>
              <a:rPr lang="en-US" sz="2600" dirty="0"/>
              <a:t>Massaged from </a:t>
            </a:r>
            <a:r>
              <a:rPr lang="en-US" sz="2600" dirty="0">
                <a:hlinkClick r:id="rId3"/>
              </a:rPr>
              <a:t>Wikipedia linked data</a:t>
            </a:r>
            <a:r>
              <a:rPr lang="en-US" sz="2600" dirty="0"/>
              <a:t> page</a:t>
            </a:r>
          </a:p>
          <a:p>
            <a:endParaRPr lang="en-US" dirty="0" smtClean="0"/>
          </a:p>
        </p:txBody>
      </p:sp>
      <p:sp>
        <p:nvSpPr>
          <p:cNvPr id="5" name="Footer Placeholder 4"/>
          <p:cNvSpPr>
            <a:spLocks noGrp="1"/>
          </p:cNvSpPr>
          <p:nvPr>
            <p:ph type="ftr" sz="quarter" idx="11"/>
          </p:nvPr>
        </p:nvSpPr>
        <p:spPr/>
        <p:txBody>
          <a:bodyPr/>
          <a:lstStyle/>
          <a:p>
            <a:r>
              <a:rPr lang="en-US" dirty="0" smtClean="0"/>
              <a:t>LODLAMTO 2016 - Introducing LOD</a:t>
            </a:r>
            <a:endParaRPr lang="en-US" dirty="0"/>
          </a:p>
        </p:txBody>
      </p:sp>
      <p:sp>
        <p:nvSpPr>
          <p:cNvPr id="4" name="Slide Number Placeholder 3"/>
          <p:cNvSpPr>
            <a:spLocks noGrp="1"/>
          </p:cNvSpPr>
          <p:nvPr>
            <p:ph type="sldNum" sz="quarter" idx="12"/>
          </p:nvPr>
        </p:nvSpPr>
        <p:spPr/>
        <p:txBody>
          <a:bodyPr/>
          <a:lstStyle/>
          <a:p>
            <a:fld id="{C06371AA-6CC3-49D3-BCC2-49F0C97B286E}" type="slidenum">
              <a:rPr lang="en-CA" smtClean="0"/>
              <a:pPr/>
              <a:t>28</a:t>
            </a:fld>
            <a:endParaRPr lang="en-CA" dirty="0"/>
          </a:p>
        </p:txBody>
      </p:sp>
    </p:spTree>
    <p:extLst>
      <p:ext uri="{BB962C8B-B14F-4D97-AF65-F5344CB8AC3E}">
        <p14:creationId xmlns:p14="http://schemas.microsoft.com/office/powerpoint/2010/main" val="31274435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CA" sz="3600" dirty="0"/>
              <a:t>Is your information machine-actionable</a:t>
            </a:r>
            <a:r>
              <a:rPr lang="en-CA" sz="3600" dirty="0" smtClean="0"/>
              <a:t>? Web Page</a:t>
            </a:r>
            <a:endParaRPr lang="en-CA" sz="3600" dirty="0"/>
          </a:p>
        </p:txBody>
      </p:sp>
      <p:sp>
        <p:nvSpPr>
          <p:cNvPr id="3" name="Content Placeholder 2"/>
          <p:cNvSpPr>
            <a:spLocks noGrp="1"/>
          </p:cNvSpPr>
          <p:nvPr>
            <p:ph idx="1"/>
          </p:nvPr>
        </p:nvSpPr>
        <p:spPr>
          <a:xfrm>
            <a:off x="223345" y="6303989"/>
            <a:ext cx="4600903" cy="469846"/>
          </a:xfrm>
        </p:spPr>
        <p:txBody>
          <a:bodyPr>
            <a:normAutofit/>
          </a:bodyPr>
          <a:lstStyle/>
          <a:p>
            <a:pPr marL="0" indent="0">
              <a:buNone/>
            </a:pPr>
            <a:r>
              <a:rPr lang="en-US" sz="2000" dirty="0"/>
              <a:t>From </a:t>
            </a:r>
            <a:r>
              <a:rPr lang="en-US" sz="2000" dirty="0">
                <a:hlinkClick r:id="rId3"/>
              </a:rPr>
              <a:t>Wikipedia page for Margaret Atwood</a:t>
            </a:r>
            <a:endParaRPr lang="en-CA" sz="2000" dirty="0"/>
          </a:p>
        </p:txBody>
      </p:sp>
      <p:sp>
        <p:nvSpPr>
          <p:cNvPr id="6" name="Footer Placeholder 5"/>
          <p:cNvSpPr>
            <a:spLocks noGrp="1"/>
          </p:cNvSpPr>
          <p:nvPr>
            <p:ph type="ftr" sz="quarter" idx="11"/>
          </p:nvPr>
        </p:nvSpPr>
        <p:spPr/>
        <p:txBody>
          <a:bodyPr/>
          <a:lstStyle/>
          <a:p>
            <a:r>
              <a:rPr lang="en-US" dirty="0" smtClean="0"/>
              <a:t>LODLAMTO 2016 - Introducing LOD</a:t>
            </a:r>
            <a:endParaRPr lang="en-US" dirty="0"/>
          </a:p>
        </p:txBody>
      </p:sp>
      <p:sp>
        <p:nvSpPr>
          <p:cNvPr id="5" name="Slide Number Placeholder 4"/>
          <p:cNvSpPr>
            <a:spLocks noGrp="1"/>
          </p:cNvSpPr>
          <p:nvPr>
            <p:ph type="sldNum" sz="quarter" idx="12"/>
          </p:nvPr>
        </p:nvSpPr>
        <p:spPr/>
        <p:txBody>
          <a:bodyPr/>
          <a:lstStyle/>
          <a:p>
            <a:fld id="{C06371AA-6CC3-49D3-BCC2-49F0C97B286E}" type="slidenum">
              <a:rPr lang="en-CA" smtClean="0"/>
              <a:pPr/>
              <a:t>29</a:t>
            </a:fld>
            <a:endParaRPr lang="en-CA" dirty="0"/>
          </a:p>
        </p:txBody>
      </p:sp>
      <p:pic>
        <p:nvPicPr>
          <p:cNvPr id="4" name="Picture 2" descr="Screenshot of Wikipedia page for Margaret Atwood"/>
          <p:cNvPicPr>
            <a:picLocks noChangeAspect="1" noChangeArrowheads="1"/>
          </p:cNvPicPr>
          <p:nvPr/>
        </p:nvPicPr>
        <p:blipFill>
          <a:blip r:embed="rId4" cstate="print"/>
          <a:srcRect/>
          <a:stretch>
            <a:fillRect/>
          </a:stretch>
        </p:blipFill>
        <p:spPr bwMode="auto">
          <a:xfrm>
            <a:off x="1374228" y="977958"/>
            <a:ext cx="8607972" cy="5068817"/>
          </a:xfrm>
          <a:prstGeom prst="rect">
            <a:avLst/>
          </a:prstGeom>
          <a:noFill/>
          <a:ln w="9525">
            <a:noFill/>
            <a:miter lim="800000"/>
            <a:headEnd/>
            <a:tailEnd/>
          </a:ln>
        </p:spPr>
      </p:pic>
    </p:spTree>
    <p:extLst>
      <p:ext uri="{BB962C8B-B14F-4D97-AF65-F5344CB8AC3E}">
        <p14:creationId xmlns:p14="http://schemas.microsoft.com/office/powerpoint/2010/main" val="32452132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Fostering a safe learning environment</a:t>
            </a:r>
            <a:endParaRPr lang="en-US" dirty="0"/>
          </a:p>
        </p:txBody>
      </p:sp>
      <p:sp>
        <p:nvSpPr>
          <p:cNvPr id="3" name="Content Placeholder 2"/>
          <p:cNvSpPr>
            <a:spLocks noGrp="1"/>
          </p:cNvSpPr>
          <p:nvPr>
            <p:ph idx="1"/>
          </p:nvPr>
        </p:nvSpPr>
        <p:spPr/>
        <p:txBody>
          <a:bodyPr>
            <a:normAutofit lnSpcReduction="10000"/>
          </a:bodyPr>
          <a:lstStyle/>
          <a:p>
            <a:r>
              <a:rPr lang="en-US" dirty="0" smtClean="0"/>
              <a:t>Assumptions:</a:t>
            </a:r>
          </a:p>
          <a:p>
            <a:pPr lvl="1"/>
            <a:r>
              <a:rPr lang="en-US" dirty="0" smtClean="0"/>
              <a:t>everyone comes in with different background knowledge</a:t>
            </a:r>
          </a:p>
          <a:p>
            <a:pPr lvl="1"/>
            <a:r>
              <a:rPr lang="en-US" dirty="0" smtClean="0"/>
              <a:t>people learn and work at different speeds</a:t>
            </a:r>
          </a:p>
          <a:p>
            <a:pPr lvl="1"/>
            <a:r>
              <a:rPr lang="en-US" dirty="0"/>
              <a:t>i</a:t>
            </a:r>
            <a:r>
              <a:rPr lang="en-US" dirty="0" smtClean="0"/>
              <a:t>f you have a question chances are someone else is wondering the same thing!</a:t>
            </a:r>
          </a:p>
          <a:p>
            <a:r>
              <a:rPr lang="en-US" dirty="0" smtClean="0"/>
              <a:t>Please be respectful and encouraging of your fellow learners</a:t>
            </a:r>
          </a:p>
          <a:p>
            <a:r>
              <a:rPr lang="en-US" dirty="0" smtClean="0"/>
              <a:t>Use our helpers!</a:t>
            </a:r>
          </a:p>
          <a:p>
            <a:pPr lvl="1"/>
            <a:r>
              <a:rPr lang="en-US" dirty="0" smtClean="0"/>
              <a:t>post </a:t>
            </a:r>
            <a:r>
              <a:rPr lang="en-US" dirty="0"/>
              <a:t>a </a:t>
            </a:r>
            <a:r>
              <a:rPr lang="en-US" dirty="0" smtClean="0"/>
              <a:t>pink </a:t>
            </a:r>
            <a:r>
              <a:rPr lang="en-US" dirty="0"/>
              <a:t>sticky note on </a:t>
            </a:r>
            <a:r>
              <a:rPr lang="en-US" dirty="0" smtClean="0"/>
              <a:t>your </a:t>
            </a:r>
            <a:r>
              <a:rPr lang="en-US" dirty="0"/>
              <a:t>laptop to indicate that </a:t>
            </a:r>
            <a:r>
              <a:rPr lang="en-US" dirty="0" smtClean="0"/>
              <a:t>you </a:t>
            </a:r>
            <a:r>
              <a:rPr lang="en-US" dirty="0"/>
              <a:t>have a question or need </a:t>
            </a:r>
            <a:r>
              <a:rPr lang="en-US" dirty="0" smtClean="0"/>
              <a:t>help</a:t>
            </a:r>
          </a:p>
          <a:p>
            <a:pPr lvl="1"/>
            <a:r>
              <a:rPr lang="en-US" dirty="0"/>
              <a:t>p</a:t>
            </a:r>
            <a:r>
              <a:rPr lang="en-US" dirty="0" smtClean="0"/>
              <a:t>ost a green sticky note if finished an exercise or if you had a question but figured it out</a:t>
            </a:r>
            <a:endParaRPr lang="en-US" dirty="0"/>
          </a:p>
          <a:p>
            <a:endParaRPr lang="en-US" dirty="0"/>
          </a:p>
        </p:txBody>
      </p:sp>
      <p:sp>
        <p:nvSpPr>
          <p:cNvPr id="4" name="Footer Placeholder 3"/>
          <p:cNvSpPr>
            <a:spLocks noGrp="1"/>
          </p:cNvSpPr>
          <p:nvPr>
            <p:ph type="ftr" sz="quarter" idx="11"/>
          </p:nvPr>
        </p:nvSpPr>
        <p:spPr/>
        <p:txBody>
          <a:bodyPr/>
          <a:lstStyle/>
          <a:p>
            <a:r>
              <a:rPr lang="en-US" dirty="0" smtClean="0"/>
              <a:t>LODLAMTO 2016 - Introducing LOD</a:t>
            </a:r>
            <a:endParaRPr lang="en-US" dirty="0"/>
          </a:p>
        </p:txBody>
      </p:sp>
      <p:sp>
        <p:nvSpPr>
          <p:cNvPr id="5" name="Slide Number Placeholder 4"/>
          <p:cNvSpPr>
            <a:spLocks noGrp="1"/>
          </p:cNvSpPr>
          <p:nvPr>
            <p:ph type="sldNum" sz="quarter" idx="12"/>
          </p:nvPr>
        </p:nvSpPr>
        <p:spPr/>
        <p:txBody>
          <a:bodyPr/>
          <a:lstStyle/>
          <a:p>
            <a:fld id="{B01839D2-83C5-4C18-9B9F-657AE14E9527}" type="slidenum">
              <a:rPr lang="en-US" smtClean="0"/>
              <a:pPr/>
              <a:t>3</a:t>
            </a:fld>
            <a:endParaRPr lang="en-US" dirty="0"/>
          </a:p>
        </p:txBody>
      </p:sp>
    </p:spTree>
    <p:extLst>
      <p:ext uri="{BB962C8B-B14F-4D97-AF65-F5344CB8AC3E}">
        <p14:creationId xmlns:p14="http://schemas.microsoft.com/office/powerpoint/2010/main" val="1974657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5738"/>
            <a:ext cx="10515600" cy="801523"/>
          </a:xfrm>
        </p:spPr>
        <p:txBody>
          <a:bodyPr/>
          <a:lstStyle/>
          <a:p>
            <a:r>
              <a:rPr lang="en-US" dirty="0" smtClean="0"/>
              <a:t>Traditional web page mark-up (simplified)</a:t>
            </a:r>
            <a:endParaRPr lang="en-US" dirty="0"/>
          </a:p>
        </p:txBody>
      </p:sp>
      <p:sp>
        <p:nvSpPr>
          <p:cNvPr id="3" name="Content Placeholder 2"/>
          <p:cNvSpPr>
            <a:spLocks noGrp="1"/>
          </p:cNvSpPr>
          <p:nvPr>
            <p:ph idx="1"/>
          </p:nvPr>
        </p:nvSpPr>
        <p:spPr>
          <a:xfrm>
            <a:off x="472965" y="1166648"/>
            <a:ext cx="11303875" cy="5312980"/>
          </a:xfrm>
        </p:spPr>
        <p:txBody>
          <a:bodyPr>
            <a:normAutofit fontScale="92500" lnSpcReduction="10000"/>
          </a:bodyPr>
          <a:lstStyle/>
          <a:p>
            <a:r>
              <a:rPr lang="en-US" sz="2400" dirty="0" smtClean="0"/>
              <a:t>&lt;p&gt;&lt;b&gt;Margaret Eleanor Atwood&lt;/b&gt; (born November 18, 1939) is a Canadian poet, novelist, literary critic, essayist, and environmental activist. She is a winner of the &lt;a href="/wiki/Arthur_C._Clarke_Award" title="Arthur C. Clarke Award"&gt;Arthur C. Clarke Award&lt;/a&gt; and Prince of Asturias Award for Literature, has been shortlisted for the Booker Prize five times, winning once, and has been a finalist for the Governor General's Award several times, winning twice. &lt;/p&gt;</a:t>
            </a:r>
          </a:p>
          <a:p>
            <a:r>
              <a:rPr lang="en-US" sz="2400" dirty="0" smtClean="0"/>
              <a:t>&lt;a </a:t>
            </a:r>
            <a:r>
              <a:rPr lang="en-US" sz="2400" dirty="0"/>
              <a:t>href="</a:t>
            </a:r>
            <a:r>
              <a:rPr lang="en-US" sz="2400" dirty="0">
                <a:hlinkClick r:id="rId2"/>
              </a:rPr>
              <a:t>/wiki/File:Margaret_Atwood_2015.jpg</a:t>
            </a:r>
            <a:r>
              <a:rPr lang="en-US" sz="2400" dirty="0"/>
              <a:t>" class="image"&gt;&lt;img alt="Margaret Atwood 2015.jpg" </a:t>
            </a:r>
            <a:r>
              <a:rPr lang="en-US" sz="2400" dirty="0" smtClean="0"/>
              <a:t>&gt;</a:t>
            </a:r>
            <a:endParaRPr lang="en-US" sz="2000" dirty="0" smtClean="0"/>
          </a:p>
          <a:p>
            <a:endParaRPr lang="en-US" sz="2400" dirty="0" smtClean="0"/>
          </a:p>
          <a:p>
            <a:pPr lvl="1"/>
            <a:r>
              <a:rPr lang="en-US" sz="2600" dirty="0" smtClean="0"/>
              <a:t>Program knows where the paragraph begins and ends</a:t>
            </a:r>
          </a:p>
          <a:p>
            <a:pPr lvl="1"/>
            <a:r>
              <a:rPr lang="en-US" sz="2600" dirty="0" smtClean="0"/>
              <a:t>Program knows which words to put in bold</a:t>
            </a:r>
          </a:p>
          <a:p>
            <a:pPr lvl="1"/>
            <a:r>
              <a:rPr lang="en-US" sz="2600" dirty="0" smtClean="0"/>
              <a:t>Program knows that if the user clicks on “Arthur C. Clarke Award” to take the user to another Wikipedia page at </a:t>
            </a:r>
            <a:r>
              <a:rPr lang="en-US" sz="2600" dirty="0"/>
              <a:t>the address </a:t>
            </a:r>
            <a:r>
              <a:rPr lang="en-US" sz="2600" dirty="0">
                <a:hlinkClick r:id="rId3"/>
              </a:rPr>
              <a:t>https://en.wikipedia.org/wiki/Arthur_C._</a:t>
            </a:r>
            <a:r>
              <a:rPr lang="en-US" sz="2600" dirty="0" smtClean="0">
                <a:hlinkClick r:id="rId3"/>
              </a:rPr>
              <a:t>Clarke_Award</a:t>
            </a:r>
            <a:endParaRPr lang="en-US" sz="2600" dirty="0" smtClean="0"/>
          </a:p>
          <a:p>
            <a:pPr lvl="1"/>
            <a:r>
              <a:rPr lang="en-US" sz="2600" dirty="0" smtClean="0"/>
              <a:t>Program knows where to find the image Margaret_Atwood_2015.jpg and what alternative text to display</a:t>
            </a:r>
            <a:endParaRPr lang="en-US" sz="2600" dirty="0"/>
          </a:p>
        </p:txBody>
      </p:sp>
      <p:sp>
        <p:nvSpPr>
          <p:cNvPr id="4" name="Footer Placeholder 3"/>
          <p:cNvSpPr>
            <a:spLocks noGrp="1"/>
          </p:cNvSpPr>
          <p:nvPr>
            <p:ph type="ftr" sz="quarter" idx="11"/>
          </p:nvPr>
        </p:nvSpPr>
        <p:spPr/>
        <p:txBody>
          <a:bodyPr/>
          <a:lstStyle/>
          <a:p>
            <a:r>
              <a:rPr lang="en-US" dirty="0" smtClean="0"/>
              <a:t>LODLAMTO 2016 - Introducing LOD</a:t>
            </a:r>
            <a:endParaRPr lang="en-US" dirty="0"/>
          </a:p>
        </p:txBody>
      </p:sp>
      <p:sp>
        <p:nvSpPr>
          <p:cNvPr id="5" name="Slide Number Placeholder 4"/>
          <p:cNvSpPr>
            <a:spLocks noGrp="1"/>
          </p:cNvSpPr>
          <p:nvPr>
            <p:ph type="sldNum" sz="quarter" idx="12"/>
          </p:nvPr>
        </p:nvSpPr>
        <p:spPr/>
        <p:txBody>
          <a:bodyPr/>
          <a:lstStyle/>
          <a:p>
            <a:fld id="{B01839D2-83C5-4C18-9B9F-657AE14E9527}" type="slidenum">
              <a:rPr lang="en-US" smtClean="0"/>
              <a:pPr/>
              <a:t>30</a:t>
            </a:fld>
            <a:endParaRPr lang="en-US" dirty="0"/>
          </a:p>
        </p:txBody>
      </p:sp>
    </p:spTree>
    <p:extLst>
      <p:ext uri="{BB962C8B-B14F-4D97-AF65-F5344CB8AC3E}">
        <p14:creationId xmlns:p14="http://schemas.microsoft.com/office/powerpoint/2010/main" val="12088303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6901"/>
          </a:xfrm>
        </p:spPr>
        <p:txBody>
          <a:bodyPr/>
          <a:lstStyle/>
          <a:p>
            <a:r>
              <a:rPr lang="en-CA" dirty="0" smtClean="0"/>
              <a:t>Web page with structured data</a:t>
            </a:r>
            <a:endParaRPr lang="en-CA" dirty="0"/>
          </a:p>
        </p:txBody>
      </p:sp>
      <p:sp>
        <p:nvSpPr>
          <p:cNvPr id="3" name="Content Placeholder 2"/>
          <p:cNvSpPr>
            <a:spLocks noGrp="1"/>
          </p:cNvSpPr>
          <p:nvPr>
            <p:ph idx="1"/>
          </p:nvPr>
        </p:nvSpPr>
        <p:spPr>
          <a:xfrm>
            <a:off x="838200" y="1272209"/>
            <a:ext cx="10515600" cy="4904754"/>
          </a:xfrm>
        </p:spPr>
        <p:txBody>
          <a:bodyPr>
            <a:normAutofit fontScale="77500" lnSpcReduction="20000"/>
          </a:bodyPr>
          <a:lstStyle/>
          <a:p>
            <a:pPr>
              <a:buNone/>
            </a:pPr>
            <a:r>
              <a:rPr lang="en-CA" sz="3200" dirty="0" smtClean="0"/>
              <a:t>&lt;div itemscope </a:t>
            </a:r>
            <a:r>
              <a:rPr lang="en-CA" sz="3200" dirty="0" smtClean="0">
                <a:solidFill>
                  <a:srgbClr val="FFFF00"/>
                </a:solidFill>
              </a:rPr>
              <a:t>itemtype="http://schema.org/Person</a:t>
            </a:r>
            <a:r>
              <a:rPr lang="en-CA" sz="3200" dirty="0" smtClean="0"/>
              <a:t>"&gt;</a:t>
            </a:r>
          </a:p>
          <a:p>
            <a:pPr>
              <a:buNone/>
            </a:pPr>
            <a:r>
              <a:rPr lang="en-CA" sz="3200" dirty="0" smtClean="0"/>
              <a:t>&lt;a itemprop="url" href="http://margaretatwood.ca/"&gt;&lt;div </a:t>
            </a:r>
            <a:r>
              <a:rPr lang="en-CA" sz="3200" dirty="0" smtClean="0">
                <a:solidFill>
                  <a:srgbClr val="FFFF00"/>
                </a:solidFill>
              </a:rPr>
              <a:t>itemprop="name</a:t>
            </a:r>
            <a:r>
              <a:rPr lang="en-CA" sz="3200" dirty="0" smtClean="0"/>
              <a:t>"&gt;&lt;strong&gt;Margaret Eleanor Atwood&lt;/strong&gt;&lt;/div&gt;</a:t>
            </a:r>
          </a:p>
          <a:p>
            <a:pPr>
              <a:buNone/>
            </a:pPr>
            <a:r>
              <a:rPr lang="en-CA" sz="3200" dirty="0" smtClean="0"/>
              <a:t>&lt;/a&gt;</a:t>
            </a:r>
          </a:p>
          <a:p>
            <a:pPr>
              <a:buNone/>
            </a:pPr>
            <a:r>
              <a:rPr lang="en-CA" sz="3200" dirty="0" smtClean="0"/>
              <a:t>&lt;div itemprop="jobtitle"&gt;Novelist&lt;/div&gt;</a:t>
            </a:r>
          </a:p>
          <a:p>
            <a:pPr>
              <a:buNone/>
            </a:pPr>
            <a:r>
              <a:rPr lang="en-CA" sz="3200" dirty="0" smtClean="0"/>
              <a:t>&lt;div itemprop="description</a:t>
            </a:r>
            <a:r>
              <a:rPr lang="en-CA" sz="3200" dirty="0" smtClean="0"/>
              <a:t>"&gt;&lt;b&gt;Margaret </a:t>
            </a:r>
            <a:r>
              <a:rPr lang="en-CA" sz="3200" dirty="0" smtClean="0"/>
              <a:t>Eleanor Atwood&lt;/b&gt; (born November 18, 1939) is a Canadian poet, novelist, literary critic, essayist, and environmental activist. She is a winner of the &lt;a href="/wiki/Arthur_C._Clarke_Award" title="Arthur C. Clarke Award"&gt;Arthur C. Clarke Award&lt;/a&gt; and Prince of Asturias Award for Literature, has been shortlisted for the Booker Prize five times, winning once, and has been a finalist for the Governor General's Award several times, winning twice&lt;/div&gt;</a:t>
            </a:r>
          </a:p>
          <a:p>
            <a:pPr>
              <a:buNone/>
            </a:pPr>
            <a:r>
              <a:rPr lang="en-CA" sz="3200" dirty="0" smtClean="0"/>
              <a:t>&lt;div&gt;&lt;</a:t>
            </a:r>
            <a:r>
              <a:rPr lang="en-CA" sz="3200" dirty="0" smtClean="0">
                <a:solidFill>
                  <a:srgbClr val="FFFF00"/>
                </a:solidFill>
              </a:rPr>
              <a:t>meta itemprop="birthDate</a:t>
            </a:r>
            <a:r>
              <a:rPr lang="en-CA" sz="3200" dirty="0" smtClean="0"/>
              <a:t>" content="1939-11-18"&gt;DOB: 11/18/1939&lt;/div&gt;</a:t>
            </a:r>
          </a:p>
          <a:p>
            <a:pPr>
              <a:buNone/>
            </a:pPr>
            <a:r>
              <a:rPr lang="en-CA" sz="3200" dirty="0" smtClean="0"/>
              <a:t>&lt;/div&gt;</a:t>
            </a:r>
          </a:p>
          <a:p>
            <a:endParaRPr lang="en-CA" dirty="0"/>
          </a:p>
        </p:txBody>
      </p:sp>
      <p:sp>
        <p:nvSpPr>
          <p:cNvPr id="4" name="Footer Placeholder 3"/>
          <p:cNvSpPr>
            <a:spLocks noGrp="1"/>
          </p:cNvSpPr>
          <p:nvPr>
            <p:ph type="ftr" sz="quarter" idx="11"/>
          </p:nvPr>
        </p:nvSpPr>
        <p:spPr/>
        <p:txBody>
          <a:bodyPr/>
          <a:lstStyle/>
          <a:p>
            <a:r>
              <a:rPr lang="en-US" dirty="0" smtClean="0"/>
              <a:t>LODLAMTO 2016 - Introducing LOD</a:t>
            </a:r>
            <a:endParaRPr lang="en-US" dirty="0"/>
          </a:p>
        </p:txBody>
      </p:sp>
      <p:sp>
        <p:nvSpPr>
          <p:cNvPr id="5" name="Slide Number Placeholder 4"/>
          <p:cNvSpPr>
            <a:spLocks noGrp="1"/>
          </p:cNvSpPr>
          <p:nvPr>
            <p:ph type="sldNum" sz="quarter" idx="12"/>
          </p:nvPr>
        </p:nvSpPr>
        <p:spPr/>
        <p:txBody>
          <a:bodyPr/>
          <a:lstStyle/>
          <a:p>
            <a:fld id="{B01839D2-83C5-4C18-9B9F-657AE14E9527}" type="slidenum">
              <a:rPr lang="en-US" smtClean="0"/>
              <a:pPr/>
              <a:t>31</a:t>
            </a:fld>
            <a:endParaRPr lang="en-US" dirty="0"/>
          </a:p>
        </p:txBody>
      </p:sp>
    </p:spTree>
    <p:extLst>
      <p:ext uri="{BB962C8B-B14F-4D97-AF65-F5344CB8AC3E}">
        <p14:creationId xmlns:p14="http://schemas.microsoft.com/office/powerpoint/2010/main" val="3220171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75939"/>
            <a:ext cx="10515600" cy="1325563"/>
          </a:xfrm>
        </p:spPr>
        <p:txBody>
          <a:bodyPr>
            <a:normAutofit/>
          </a:bodyPr>
          <a:lstStyle/>
          <a:p>
            <a:r>
              <a:rPr lang="en-CA" sz="3600" dirty="0"/>
              <a:t>Use structured, machine-actionable data</a:t>
            </a:r>
          </a:p>
        </p:txBody>
      </p:sp>
      <p:pic>
        <p:nvPicPr>
          <p:cNvPr id="1026" name="Picture 2" descr="excel spreadsheet showing dates and currency as machine actionable data"/>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1005153" y="1501502"/>
            <a:ext cx="9405132" cy="4484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p:cNvSpPr>
            <a:spLocks noGrp="1"/>
          </p:cNvSpPr>
          <p:nvPr>
            <p:ph type="ftr" sz="quarter" idx="11"/>
          </p:nvPr>
        </p:nvSpPr>
        <p:spPr/>
        <p:txBody>
          <a:bodyPr/>
          <a:lstStyle/>
          <a:p>
            <a:r>
              <a:rPr lang="en-US" dirty="0" smtClean="0"/>
              <a:t>LODLAMTO 2016 - Introducing LOD</a:t>
            </a:r>
            <a:endParaRPr lang="en-US" dirty="0"/>
          </a:p>
        </p:txBody>
      </p:sp>
      <p:sp>
        <p:nvSpPr>
          <p:cNvPr id="3" name="Slide Number Placeholder 2"/>
          <p:cNvSpPr>
            <a:spLocks noGrp="1"/>
          </p:cNvSpPr>
          <p:nvPr>
            <p:ph type="sldNum" sz="quarter" idx="12"/>
          </p:nvPr>
        </p:nvSpPr>
        <p:spPr/>
        <p:txBody>
          <a:bodyPr/>
          <a:lstStyle/>
          <a:p>
            <a:fld id="{C06371AA-6CC3-49D3-BCC2-49F0C97B286E}" type="slidenum">
              <a:rPr lang="en-CA" smtClean="0"/>
              <a:pPr/>
              <a:t>32</a:t>
            </a:fld>
            <a:endParaRPr lang="en-CA" dirty="0"/>
          </a:p>
        </p:txBody>
      </p:sp>
    </p:spTree>
    <p:extLst>
      <p:ext uri="{BB962C8B-B14F-4D97-AF65-F5344CB8AC3E}">
        <p14:creationId xmlns:p14="http://schemas.microsoft.com/office/powerpoint/2010/main" val="4307882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Identify your data</a:t>
            </a:r>
            <a:endParaRPr lang="en-CA" dirty="0"/>
          </a:p>
        </p:txBody>
      </p:sp>
      <p:sp>
        <p:nvSpPr>
          <p:cNvPr id="3" name="Content Placeholder 2"/>
          <p:cNvSpPr>
            <a:spLocks noGrp="1"/>
          </p:cNvSpPr>
          <p:nvPr>
            <p:ph sz="half" idx="1"/>
          </p:nvPr>
        </p:nvSpPr>
        <p:spPr/>
        <p:txBody>
          <a:bodyPr>
            <a:normAutofit fontScale="92500" lnSpcReduction="10000"/>
          </a:bodyPr>
          <a:lstStyle/>
          <a:p>
            <a:r>
              <a:rPr lang="en-US" dirty="0" smtClean="0"/>
              <a:t>Type of resource: person</a:t>
            </a:r>
          </a:p>
          <a:p>
            <a:r>
              <a:rPr lang="en-US" dirty="0" smtClean="0"/>
              <a:t>Name: “Margaret Atwood”</a:t>
            </a:r>
          </a:p>
          <a:p>
            <a:r>
              <a:rPr lang="en-US" dirty="0" smtClean="0"/>
              <a:t>Birth date: 19391118</a:t>
            </a:r>
          </a:p>
          <a:p>
            <a:r>
              <a:rPr lang="en-US" dirty="0" smtClean="0"/>
              <a:t>Place of birth: Ottawa, Ontario</a:t>
            </a:r>
          </a:p>
          <a:p>
            <a:r>
              <a:rPr lang="en-US" dirty="0" smtClean="0"/>
              <a:t>Occupation: novelist</a:t>
            </a:r>
          </a:p>
          <a:p>
            <a:r>
              <a:rPr lang="en-US" dirty="0" smtClean="0"/>
              <a:t>Author of: “The Handmaid’s Tale”</a:t>
            </a:r>
          </a:p>
          <a:p>
            <a:endParaRPr lang="en-US" dirty="0"/>
          </a:p>
        </p:txBody>
      </p:sp>
      <p:sp>
        <p:nvSpPr>
          <p:cNvPr id="6" name="Content Placeholder 5"/>
          <p:cNvSpPr>
            <a:spLocks noGrp="1"/>
          </p:cNvSpPr>
          <p:nvPr>
            <p:ph sz="half" idx="2"/>
          </p:nvPr>
        </p:nvSpPr>
        <p:spPr/>
        <p:txBody>
          <a:bodyPr>
            <a:normAutofit fontScale="92500" lnSpcReduction="10000"/>
          </a:bodyPr>
          <a:lstStyle/>
          <a:p>
            <a:r>
              <a:rPr lang="en-US" dirty="0" smtClean="0">
                <a:solidFill>
                  <a:schemeClr val="accent3">
                    <a:lumMod val="60000"/>
                    <a:lumOff val="40000"/>
                  </a:schemeClr>
                </a:solidFill>
              </a:rPr>
              <a:t>Margaret Atwood is a person</a:t>
            </a:r>
          </a:p>
          <a:p>
            <a:r>
              <a:rPr lang="en-US" dirty="0" smtClean="0">
                <a:solidFill>
                  <a:schemeClr val="accent3">
                    <a:lumMod val="60000"/>
                    <a:lumOff val="40000"/>
                  </a:schemeClr>
                </a:solidFill>
              </a:rPr>
              <a:t>Margaret Atwood’s name is Margaret Atwood</a:t>
            </a:r>
          </a:p>
          <a:p>
            <a:r>
              <a:rPr lang="en-US" dirty="0" smtClean="0">
                <a:solidFill>
                  <a:schemeClr val="accent3">
                    <a:lumMod val="60000"/>
                    <a:lumOff val="40000"/>
                  </a:schemeClr>
                </a:solidFill>
              </a:rPr>
              <a:t>Margaret Atwood was born on November 18, 1939</a:t>
            </a:r>
          </a:p>
          <a:p>
            <a:r>
              <a:rPr lang="en-US" dirty="0" smtClean="0">
                <a:solidFill>
                  <a:schemeClr val="accent3">
                    <a:lumMod val="60000"/>
                    <a:lumOff val="40000"/>
                  </a:schemeClr>
                </a:solidFill>
              </a:rPr>
              <a:t>Margaret Atwood was born in Ottawa, Ontario</a:t>
            </a:r>
          </a:p>
          <a:p>
            <a:r>
              <a:rPr lang="en-US" dirty="0" smtClean="0">
                <a:solidFill>
                  <a:schemeClr val="accent3">
                    <a:lumMod val="60000"/>
                    <a:lumOff val="40000"/>
                  </a:schemeClr>
                </a:solidFill>
              </a:rPr>
              <a:t>Margaret Atwood’s occupation is novelist</a:t>
            </a:r>
          </a:p>
          <a:p>
            <a:r>
              <a:rPr lang="en-US" dirty="0" smtClean="0">
                <a:solidFill>
                  <a:schemeClr val="accent3">
                    <a:lumMod val="60000"/>
                    <a:lumOff val="40000"/>
                  </a:schemeClr>
                </a:solidFill>
              </a:rPr>
              <a:t>Margaret Atwood wrote “The Handmaid’s Tale”</a:t>
            </a:r>
          </a:p>
          <a:p>
            <a:endParaRPr lang="en-CA" dirty="0"/>
          </a:p>
        </p:txBody>
      </p:sp>
      <p:sp>
        <p:nvSpPr>
          <p:cNvPr id="5" name="Footer Placeholder 4"/>
          <p:cNvSpPr>
            <a:spLocks noGrp="1"/>
          </p:cNvSpPr>
          <p:nvPr>
            <p:ph type="ftr" sz="quarter" idx="11"/>
          </p:nvPr>
        </p:nvSpPr>
        <p:spPr/>
        <p:txBody>
          <a:bodyPr/>
          <a:lstStyle/>
          <a:p>
            <a:r>
              <a:rPr lang="en-US" dirty="0" smtClean="0"/>
              <a:t>LODLAMTO 2016 - Introducing LOD</a:t>
            </a:r>
            <a:endParaRPr lang="en-US" dirty="0"/>
          </a:p>
        </p:txBody>
      </p:sp>
      <p:sp>
        <p:nvSpPr>
          <p:cNvPr id="4" name="Slide Number Placeholder 3"/>
          <p:cNvSpPr>
            <a:spLocks noGrp="1"/>
          </p:cNvSpPr>
          <p:nvPr>
            <p:ph type="sldNum" sz="quarter" idx="12"/>
          </p:nvPr>
        </p:nvSpPr>
        <p:spPr/>
        <p:txBody>
          <a:bodyPr/>
          <a:lstStyle/>
          <a:p>
            <a:fld id="{C06371AA-6CC3-49D3-BCC2-49F0C97B286E}" type="slidenum">
              <a:rPr lang="en-CA" smtClean="0"/>
              <a:pPr/>
              <a:t>33</a:t>
            </a:fld>
            <a:endParaRPr lang="en-CA" dirty="0"/>
          </a:p>
        </p:txBody>
      </p:sp>
    </p:spTree>
    <p:extLst>
      <p:ext uri="{BB962C8B-B14F-4D97-AF65-F5344CB8AC3E}">
        <p14:creationId xmlns:p14="http://schemas.microsoft.com/office/powerpoint/2010/main" val="26440909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Structured data in </a:t>
            </a:r>
            <a:r>
              <a:rPr lang="en-US" dirty="0" smtClean="0">
                <a:hlinkClick r:id="rId2"/>
              </a:rPr>
              <a:t>DBpedia</a:t>
            </a:r>
            <a:endParaRPr lang="en-CA" dirty="0"/>
          </a:p>
        </p:txBody>
      </p:sp>
      <p:pic>
        <p:nvPicPr>
          <p:cNvPr id="4098"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1087822" y="1466193"/>
            <a:ext cx="9779842" cy="4710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p:cNvSpPr>
            <a:spLocks noGrp="1"/>
          </p:cNvSpPr>
          <p:nvPr>
            <p:ph type="ftr" sz="quarter" idx="11"/>
          </p:nvPr>
        </p:nvSpPr>
        <p:spPr/>
        <p:txBody>
          <a:bodyPr/>
          <a:lstStyle/>
          <a:p>
            <a:r>
              <a:rPr lang="en-US" dirty="0" smtClean="0"/>
              <a:t>LODLAMTO 2016 - Introducing LOD</a:t>
            </a:r>
            <a:endParaRPr lang="en-US" dirty="0"/>
          </a:p>
        </p:txBody>
      </p:sp>
      <p:sp>
        <p:nvSpPr>
          <p:cNvPr id="5" name="Slide Number Placeholder 4"/>
          <p:cNvSpPr>
            <a:spLocks noGrp="1"/>
          </p:cNvSpPr>
          <p:nvPr>
            <p:ph type="sldNum" sz="quarter" idx="12"/>
          </p:nvPr>
        </p:nvSpPr>
        <p:spPr/>
        <p:txBody>
          <a:bodyPr/>
          <a:lstStyle/>
          <a:p>
            <a:fld id="{C06371AA-6CC3-49D3-BCC2-49F0C97B286E}" type="slidenum">
              <a:rPr lang="en-CA" smtClean="0"/>
              <a:pPr/>
              <a:t>34</a:t>
            </a:fld>
            <a:endParaRPr lang="en-CA" dirty="0"/>
          </a:p>
        </p:txBody>
      </p:sp>
    </p:spTree>
    <p:extLst>
      <p:ext uri="{BB962C8B-B14F-4D97-AF65-F5344CB8AC3E}">
        <p14:creationId xmlns:p14="http://schemas.microsoft.com/office/powerpoint/2010/main" val="23601069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59178"/>
          </a:xfrm>
        </p:spPr>
        <p:txBody>
          <a:bodyPr/>
          <a:lstStyle/>
          <a:p>
            <a:r>
              <a:rPr lang="en-US" dirty="0" smtClean="0"/>
              <a:t>Smarter browser results</a:t>
            </a:r>
            <a:endParaRPr lang="en-CA" dirty="0"/>
          </a:p>
        </p:txBody>
      </p:sp>
      <p:pic>
        <p:nvPicPr>
          <p:cNvPr id="512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3168869" y="1352989"/>
            <a:ext cx="5065846" cy="4823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a:xfrm>
            <a:off x="5615151" y="6327664"/>
            <a:ext cx="4114800" cy="365125"/>
          </a:xfrm>
        </p:spPr>
        <p:txBody>
          <a:bodyPr/>
          <a:lstStyle/>
          <a:p>
            <a:r>
              <a:rPr lang="en-US" dirty="0" smtClean="0"/>
              <a:t>LODLAMTO 2016 - Introducing LOD</a:t>
            </a:r>
            <a:endParaRPr lang="en-US" dirty="0"/>
          </a:p>
        </p:txBody>
      </p:sp>
      <p:sp>
        <p:nvSpPr>
          <p:cNvPr id="4" name="Slide Number Placeholder 3"/>
          <p:cNvSpPr>
            <a:spLocks noGrp="1"/>
          </p:cNvSpPr>
          <p:nvPr>
            <p:ph type="sldNum" sz="quarter" idx="12"/>
          </p:nvPr>
        </p:nvSpPr>
        <p:spPr/>
        <p:txBody>
          <a:bodyPr/>
          <a:lstStyle/>
          <a:p>
            <a:fld id="{C06371AA-6CC3-49D3-BCC2-49F0C97B286E}" type="slidenum">
              <a:rPr lang="en-CA" smtClean="0"/>
              <a:pPr/>
              <a:t>35</a:t>
            </a:fld>
            <a:endParaRPr lang="en-CA" dirty="0"/>
          </a:p>
        </p:txBody>
      </p:sp>
      <p:sp>
        <p:nvSpPr>
          <p:cNvPr id="5" name="TextBox 4"/>
          <p:cNvSpPr txBox="1"/>
          <p:nvPr/>
        </p:nvSpPr>
        <p:spPr>
          <a:xfrm>
            <a:off x="147285" y="6356349"/>
            <a:ext cx="6363874" cy="338554"/>
          </a:xfrm>
          <a:prstGeom prst="rect">
            <a:avLst/>
          </a:prstGeom>
          <a:noFill/>
        </p:spPr>
        <p:txBody>
          <a:bodyPr wrap="square" rtlCol="0">
            <a:spAutoFit/>
          </a:bodyPr>
          <a:lstStyle/>
          <a:p>
            <a:r>
              <a:rPr lang="en-US" sz="1600" dirty="0"/>
              <a:t>Image source: Google knowledge graph based on search Margaret Atwood</a:t>
            </a:r>
            <a:endParaRPr lang="en-CA" sz="1600" dirty="0"/>
          </a:p>
        </p:txBody>
      </p:sp>
    </p:spTree>
    <p:extLst>
      <p:ext uri="{BB962C8B-B14F-4D97-AF65-F5344CB8AC3E}">
        <p14:creationId xmlns:p14="http://schemas.microsoft.com/office/powerpoint/2010/main" val="1800582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144408"/>
            <a:ext cx="10515600" cy="1325563"/>
          </a:xfrm>
        </p:spPr>
        <p:txBody>
          <a:bodyPr>
            <a:normAutofit/>
          </a:bodyPr>
          <a:lstStyle/>
          <a:p>
            <a:r>
              <a:rPr lang="en-CA" sz="3600" dirty="0"/>
              <a:t>Is your information machine-actionable</a:t>
            </a:r>
            <a:r>
              <a:rPr lang="en-CA" sz="3600" dirty="0" smtClean="0"/>
              <a:t>? Bibliographic/Authority records</a:t>
            </a:r>
            <a:endParaRPr lang="en-US" sz="3600" dirty="0">
              <a:ea typeface="Arial Unicode MS" panose="020B0604020202020204" pitchFamily="34" charset="-128"/>
              <a:cs typeface="Arial Unicode MS" panose="020B0604020202020204" pitchFamily="34" charset="-128"/>
            </a:endParaRPr>
          </a:p>
        </p:txBody>
      </p:sp>
      <p:pic>
        <p:nvPicPr>
          <p:cNvPr id="4" name="Content Placeholder 3" descr="catalogue card"/>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81503" y="1503851"/>
            <a:ext cx="8166538" cy="4673112"/>
          </a:xfrm>
        </p:spPr>
      </p:pic>
      <p:sp>
        <p:nvSpPr>
          <p:cNvPr id="2" name="Footer Placeholder 1"/>
          <p:cNvSpPr>
            <a:spLocks noGrp="1"/>
          </p:cNvSpPr>
          <p:nvPr>
            <p:ph type="ftr" sz="quarter" idx="11"/>
          </p:nvPr>
        </p:nvSpPr>
        <p:spPr/>
        <p:txBody>
          <a:bodyPr/>
          <a:lstStyle/>
          <a:p>
            <a:r>
              <a:rPr lang="en-US" dirty="0" smtClean="0"/>
              <a:t>LODLAMTO 2016 - Introducing LOD</a:t>
            </a:r>
            <a:endParaRPr lang="en-US" dirty="0"/>
          </a:p>
        </p:txBody>
      </p:sp>
      <p:sp>
        <p:nvSpPr>
          <p:cNvPr id="6" name="Slide Number Placeholder 5"/>
          <p:cNvSpPr>
            <a:spLocks noGrp="1"/>
          </p:cNvSpPr>
          <p:nvPr>
            <p:ph type="sldNum" sz="quarter" idx="12"/>
          </p:nvPr>
        </p:nvSpPr>
        <p:spPr/>
        <p:txBody>
          <a:bodyPr/>
          <a:lstStyle/>
          <a:p>
            <a:fld id="{B01839D2-83C5-4C18-9B9F-657AE14E9527}" type="slidenum">
              <a:rPr lang="en-US" smtClean="0"/>
              <a:pPr/>
              <a:t>36</a:t>
            </a:fld>
            <a:endParaRPr lang="en-US" dirty="0"/>
          </a:p>
        </p:txBody>
      </p:sp>
      <p:sp>
        <p:nvSpPr>
          <p:cNvPr id="5" name="TextBox 4"/>
          <p:cNvSpPr txBox="1"/>
          <p:nvPr/>
        </p:nvSpPr>
        <p:spPr>
          <a:xfrm>
            <a:off x="302172" y="6245221"/>
            <a:ext cx="5562600" cy="535531"/>
          </a:xfrm>
          <a:prstGeom prst="rect">
            <a:avLst/>
          </a:prstGeom>
          <a:noFill/>
        </p:spPr>
        <p:txBody>
          <a:bodyPr wrap="square" rtlCol="0">
            <a:spAutoFit/>
          </a:bodyPr>
          <a:lstStyle/>
          <a:p>
            <a:pPr>
              <a:lnSpc>
                <a:spcPct val="90000"/>
              </a:lnSpc>
            </a:pPr>
            <a:r>
              <a:rPr lang="en-US" sz="1600" dirty="0"/>
              <a:t>Photo credit: David Fulmer. CC BY 2.0 https://www.flickr.com/photos/annarbor/4349879701/</a:t>
            </a:r>
          </a:p>
        </p:txBody>
      </p:sp>
    </p:spTree>
    <p:extLst>
      <p:ext uri="{BB962C8B-B14F-4D97-AF65-F5344CB8AC3E}">
        <p14:creationId xmlns:p14="http://schemas.microsoft.com/office/powerpoint/2010/main" val="2679209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Catalogue cards - Authority</a:t>
            </a:r>
            <a:endParaRPr lang="en-US" dirty="0"/>
          </a:p>
        </p:txBody>
      </p:sp>
      <p:pic>
        <p:nvPicPr>
          <p:cNvPr id="4" name="Content Placeholder 3" descr="authority card"/>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58462" y="1442859"/>
            <a:ext cx="8205989" cy="4351338"/>
          </a:xfrm>
        </p:spPr>
      </p:pic>
      <p:sp>
        <p:nvSpPr>
          <p:cNvPr id="2" name="Footer Placeholder 1"/>
          <p:cNvSpPr>
            <a:spLocks noGrp="1"/>
          </p:cNvSpPr>
          <p:nvPr>
            <p:ph type="ftr" sz="quarter" idx="11"/>
          </p:nvPr>
        </p:nvSpPr>
        <p:spPr/>
        <p:txBody>
          <a:bodyPr/>
          <a:lstStyle/>
          <a:p>
            <a:r>
              <a:rPr lang="en-US" dirty="0" smtClean="0"/>
              <a:t>LODLAMTO 2016 - Introducing LOD</a:t>
            </a:r>
            <a:endParaRPr lang="en-US" dirty="0"/>
          </a:p>
        </p:txBody>
      </p:sp>
      <p:sp>
        <p:nvSpPr>
          <p:cNvPr id="6" name="Slide Number Placeholder 5"/>
          <p:cNvSpPr>
            <a:spLocks noGrp="1"/>
          </p:cNvSpPr>
          <p:nvPr>
            <p:ph type="sldNum" sz="quarter" idx="12"/>
          </p:nvPr>
        </p:nvSpPr>
        <p:spPr/>
        <p:txBody>
          <a:bodyPr/>
          <a:lstStyle/>
          <a:p>
            <a:fld id="{B01839D2-83C5-4C18-9B9F-657AE14E9527}" type="slidenum">
              <a:rPr lang="en-US" smtClean="0"/>
              <a:pPr/>
              <a:t>37</a:t>
            </a:fld>
            <a:endParaRPr lang="en-US" dirty="0"/>
          </a:p>
        </p:txBody>
      </p:sp>
      <p:sp>
        <p:nvSpPr>
          <p:cNvPr id="5" name="TextBox 4"/>
          <p:cNvSpPr txBox="1"/>
          <p:nvPr/>
        </p:nvSpPr>
        <p:spPr>
          <a:xfrm>
            <a:off x="1905000" y="6100870"/>
            <a:ext cx="8077200" cy="313932"/>
          </a:xfrm>
          <a:prstGeom prst="rect">
            <a:avLst/>
          </a:prstGeom>
          <a:noFill/>
        </p:spPr>
        <p:txBody>
          <a:bodyPr wrap="square" rtlCol="0">
            <a:spAutoFit/>
          </a:bodyPr>
          <a:lstStyle/>
          <a:p>
            <a:pPr>
              <a:lnSpc>
                <a:spcPct val="90000"/>
              </a:lnSpc>
            </a:pPr>
            <a:r>
              <a:rPr lang="en-US" sz="1600" dirty="0"/>
              <a:t>Image credit: </a:t>
            </a:r>
            <a:r>
              <a:rPr lang="en-US" sz="1600" dirty="0">
                <a:hlinkClick r:id="rId3"/>
              </a:rPr>
              <a:t>Tomwsulcer</a:t>
            </a:r>
            <a:r>
              <a:rPr lang="en-US" sz="1600" dirty="0"/>
              <a:t>. CC0</a:t>
            </a:r>
          </a:p>
        </p:txBody>
      </p:sp>
    </p:spTree>
    <p:extLst>
      <p:ext uri="{BB962C8B-B14F-4D97-AF65-F5344CB8AC3E}">
        <p14:creationId xmlns:p14="http://schemas.microsoft.com/office/powerpoint/2010/main" val="133631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112877"/>
            <a:ext cx="10515600" cy="927647"/>
          </a:xfrm>
        </p:spPr>
        <p:txBody>
          <a:bodyPr/>
          <a:lstStyle/>
          <a:p>
            <a:r>
              <a:rPr lang="en-US" dirty="0" smtClean="0"/>
              <a:t>MARC – Cataloguer View</a:t>
            </a:r>
            <a:endParaRPr lang="en-US" dirty="0"/>
          </a:p>
        </p:txBody>
      </p:sp>
      <p:sp>
        <p:nvSpPr>
          <p:cNvPr id="2" name="Content Placeholder 1"/>
          <p:cNvSpPr>
            <a:spLocks noGrp="1"/>
          </p:cNvSpPr>
          <p:nvPr>
            <p:ph idx="1"/>
          </p:nvPr>
        </p:nvSpPr>
        <p:spPr>
          <a:xfrm>
            <a:off x="567559" y="1040524"/>
            <a:ext cx="10786241" cy="5486399"/>
          </a:xfrm>
        </p:spPr>
        <p:txBody>
          <a:bodyPr>
            <a:noAutofit/>
          </a:bodyPr>
          <a:lstStyle/>
          <a:p>
            <a:pPr marL="0" indent="0">
              <a:lnSpc>
                <a:spcPct val="120000"/>
              </a:lnSpc>
              <a:spcBef>
                <a:spcPts val="0"/>
              </a:spcBef>
              <a:buNone/>
            </a:pPr>
            <a:r>
              <a:rPr lang="en-US" sz="2000" dirty="0"/>
              <a:t>=LDR  00766cam a2200241 a 4500</a:t>
            </a:r>
          </a:p>
          <a:p>
            <a:pPr marL="0" indent="0">
              <a:lnSpc>
                <a:spcPct val="120000"/>
              </a:lnSpc>
              <a:spcBef>
                <a:spcPts val="0"/>
              </a:spcBef>
              <a:buNone/>
            </a:pPr>
            <a:r>
              <a:rPr lang="en-US" sz="2000" dirty="0"/>
              <a:t>=001  2588334</a:t>
            </a:r>
          </a:p>
          <a:p>
            <a:pPr marL="0" indent="0">
              <a:lnSpc>
                <a:spcPct val="120000"/>
              </a:lnSpc>
              <a:spcBef>
                <a:spcPts val="0"/>
              </a:spcBef>
              <a:buNone/>
            </a:pPr>
            <a:r>
              <a:rPr lang="en-US" sz="2000" dirty="0"/>
              <a:t>=008  760618s1976\\\\mdu\\\\\\b\\\\0001\\eng\l</a:t>
            </a:r>
          </a:p>
          <a:p>
            <a:pPr marL="0" indent="0">
              <a:lnSpc>
                <a:spcPct val="120000"/>
              </a:lnSpc>
              <a:spcBef>
                <a:spcPts val="0"/>
              </a:spcBef>
              <a:buNone/>
            </a:pPr>
            <a:r>
              <a:rPr lang="en-US" sz="2000" dirty="0"/>
              <a:t>=010  \\$a   76017226</a:t>
            </a:r>
          </a:p>
          <a:p>
            <a:pPr marL="0" indent="0">
              <a:lnSpc>
                <a:spcPct val="120000"/>
              </a:lnSpc>
              <a:spcBef>
                <a:spcPts val="0"/>
              </a:spcBef>
              <a:buNone/>
            </a:pPr>
            <a:r>
              <a:rPr lang="en-US" sz="2000" dirty="0"/>
              <a:t>=020  \\$a0801818419</a:t>
            </a:r>
          </a:p>
          <a:p>
            <a:pPr marL="0" indent="0">
              <a:lnSpc>
                <a:spcPct val="120000"/>
              </a:lnSpc>
              <a:spcBef>
                <a:spcPts val="0"/>
              </a:spcBef>
              <a:buNone/>
            </a:pPr>
            <a:r>
              <a:rPr lang="en-US" sz="2000" dirty="0"/>
              <a:t>=040  \\$aDLC$beng$cCaOONL</a:t>
            </a:r>
          </a:p>
          <a:p>
            <a:pPr marL="0" indent="0">
              <a:lnSpc>
                <a:spcPct val="120000"/>
              </a:lnSpc>
              <a:spcBef>
                <a:spcPts val="0"/>
              </a:spcBef>
              <a:buNone/>
            </a:pPr>
            <a:r>
              <a:rPr lang="en-US" sz="2000" dirty="0"/>
              <a:t>=090  \\$aP105$b.D5313 1976$5CaOWtL</a:t>
            </a:r>
          </a:p>
          <a:p>
            <a:pPr marL="0" indent="0">
              <a:lnSpc>
                <a:spcPct val="120000"/>
              </a:lnSpc>
              <a:spcBef>
                <a:spcPts val="0"/>
              </a:spcBef>
              <a:buNone/>
            </a:pPr>
            <a:r>
              <a:rPr lang="en-US" sz="2000" dirty="0"/>
              <a:t>=100  1\$aDerrida, Jacques.</a:t>
            </a:r>
          </a:p>
          <a:p>
            <a:pPr marL="0" indent="0">
              <a:lnSpc>
                <a:spcPct val="120000"/>
              </a:lnSpc>
              <a:spcBef>
                <a:spcPts val="0"/>
              </a:spcBef>
              <a:buNone/>
            </a:pPr>
            <a:r>
              <a:rPr lang="en-US" sz="2000" dirty="0"/>
              <a:t>=240  10$aDe la grammatologie.$lEnglish</a:t>
            </a:r>
          </a:p>
          <a:p>
            <a:pPr marL="0" indent="0">
              <a:lnSpc>
                <a:spcPct val="120000"/>
              </a:lnSpc>
              <a:spcBef>
                <a:spcPts val="0"/>
              </a:spcBef>
              <a:buNone/>
            </a:pPr>
            <a:r>
              <a:rPr lang="en-US" sz="2000" dirty="0"/>
              <a:t>=245  10$aOf grammatology /$cby Jacques Derrida ; translated by Gayatri Chakravorty Spivak.</a:t>
            </a:r>
          </a:p>
          <a:p>
            <a:pPr marL="0" indent="0">
              <a:lnSpc>
                <a:spcPct val="120000"/>
              </a:lnSpc>
              <a:spcBef>
                <a:spcPts val="0"/>
              </a:spcBef>
              <a:buNone/>
            </a:pPr>
            <a:r>
              <a:rPr lang="en-US" sz="2000" dirty="0"/>
              <a:t>=250  \\$a1st American ed.</a:t>
            </a:r>
          </a:p>
          <a:p>
            <a:pPr marL="0" indent="0">
              <a:lnSpc>
                <a:spcPct val="120000"/>
              </a:lnSpc>
              <a:spcBef>
                <a:spcPts val="0"/>
              </a:spcBef>
              <a:buNone/>
            </a:pPr>
            <a:r>
              <a:rPr lang="en-US" sz="2000" dirty="0"/>
              <a:t>=260  \\$aBaltimore :$bJohns Hopkins University Press,$c1976.</a:t>
            </a:r>
          </a:p>
          <a:p>
            <a:pPr marL="0" indent="0">
              <a:lnSpc>
                <a:spcPct val="120000"/>
              </a:lnSpc>
              <a:spcBef>
                <a:spcPts val="0"/>
              </a:spcBef>
              <a:buNone/>
            </a:pPr>
            <a:r>
              <a:rPr lang="en-US" sz="2000" dirty="0"/>
              <a:t>=300  \\$axc, 354 p. ;$c24 cm.</a:t>
            </a:r>
          </a:p>
          <a:p>
            <a:pPr marL="0" indent="0">
              <a:lnSpc>
                <a:spcPct val="120000"/>
              </a:lnSpc>
              <a:spcBef>
                <a:spcPts val="0"/>
              </a:spcBef>
              <a:buNone/>
            </a:pPr>
            <a:r>
              <a:rPr lang="en-US" sz="2000" dirty="0"/>
              <a:t>=504  \\$aIncludes bibliographical references.</a:t>
            </a:r>
          </a:p>
          <a:p>
            <a:pPr marL="0" indent="0">
              <a:lnSpc>
                <a:spcPct val="120000"/>
              </a:lnSpc>
              <a:spcBef>
                <a:spcPts val="0"/>
              </a:spcBef>
              <a:buNone/>
            </a:pPr>
            <a:r>
              <a:rPr lang="en-US" sz="2000" dirty="0"/>
              <a:t>=650  \0$aLanguage and languages$xPhilosophy.</a:t>
            </a:r>
          </a:p>
        </p:txBody>
      </p:sp>
      <p:sp>
        <p:nvSpPr>
          <p:cNvPr id="4" name="Footer Placeholder 3"/>
          <p:cNvSpPr>
            <a:spLocks noGrp="1"/>
          </p:cNvSpPr>
          <p:nvPr>
            <p:ph type="ftr" sz="quarter" idx="11"/>
          </p:nvPr>
        </p:nvSpPr>
        <p:spPr>
          <a:xfrm>
            <a:off x="4953000" y="6356350"/>
            <a:ext cx="4114800" cy="365125"/>
          </a:xfrm>
        </p:spPr>
        <p:txBody>
          <a:bodyPr/>
          <a:lstStyle/>
          <a:p>
            <a:r>
              <a:rPr lang="en-US" dirty="0" smtClean="0"/>
              <a:t>LODLAMTO 2016 - Introducing LOD</a:t>
            </a:r>
            <a:endParaRPr lang="en-US" dirty="0"/>
          </a:p>
        </p:txBody>
      </p:sp>
      <p:sp>
        <p:nvSpPr>
          <p:cNvPr id="5" name="Slide Number Placeholder 4"/>
          <p:cNvSpPr>
            <a:spLocks noGrp="1"/>
          </p:cNvSpPr>
          <p:nvPr>
            <p:ph type="sldNum" sz="quarter" idx="12"/>
          </p:nvPr>
        </p:nvSpPr>
        <p:spPr/>
        <p:txBody>
          <a:bodyPr/>
          <a:lstStyle/>
          <a:p>
            <a:fld id="{B01839D2-83C5-4C18-9B9F-657AE14E9527}" type="slidenum">
              <a:rPr lang="en-US" smtClean="0"/>
              <a:pPr/>
              <a:t>38</a:t>
            </a:fld>
            <a:endParaRPr lang="en-US" dirty="0"/>
          </a:p>
        </p:txBody>
      </p:sp>
    </p:spTree>
    <p:extLst>
      <p:ext uri="{BB962C8B-B14F-4D97-AF65-F5344CB8AC3E}">
        <p14:creationId xmlns:p14="http://schemas.microsoft.com/office/powerpoint/2010/main" val="1981270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MARC – Machine View</a:t>
            </a:r>
            <a:endParaRPr lang="en-US" dirty="0"/>
          </a:p>
        </p:txBody>
      </p:sp>
      <p:sp>
        <p:nvSpPr>
          <p:cNvPr id="2" name="Content Placeholder 1"/>
          <p:cNvSpPr>
            <a:spLocks noGrp="1"/>
          </p:cNvSpPr>
          <p:nvPr>
            <p:ph idx="1"/>
          </p:nvPr>
        </p:nvSpPr>
        <p:spPr/>
        <p:txBody>
          <a:bodyPr>
            <a:normAutofit fontScale="92500" lnSpcReduction="10000"/>
          </a:bodyPr>
          <a:lstStyle/>
          <a:p>
            <a:pPr marL="0" indent="0">
              <a:buNone/>
            </a:pPr>
            <a:r>
              <a:rPr lang="en-US" dirty="0"/>
              <a:t>00766cam a2200241 a 4500001000800000005001700008007000300025008004100028010001600069020001500085035001300100040002100113090003000134100002200164240004000186245008600226250002100312260005600333300002500389500002900414504004100443650004000484‑2588334‑20060928112954.0‑ta‑760618s1976    mdu      b    0001  eng l‑  ­a   76017226‑  ­a0801818419‑  ­9LM030272‑  ­</a:t>
            </a:r>
            <a:r>
              <a:rPr lang="en-US" dirty="0" err="1"/>
              <a:t>aDLC­beng­cCaOONL</a:t>
            </a:r>
            <a:r>
              <a:rPr lang="en-US" dirty="0"/>
              <a:t>‑  ­aP105­b.D5313 1976­5CaOWtL‑1 ­aDerrida, Jacques.‑10­aDe la </a:t>
            </a:r>
            <a:r>
              <a:rPr lang="en-US" dirty="0" err="1"/>
              <a:t>grammatologie.­lEnglish</a:t>
            </a:r>
            <a:r>
              <a:rPr lang="en-US" dirty="0"/>
              <a:t>. 1976‑10­aOf grammatology /­cby Jacques Derrida ; translated by Gayatri Chakravorty Spivak.‑  ­a1st American ed.‑  ­</a:t>
            </a:r>
            <a:r>
              <a:rPr lang="en-US" dirty="0" err="1"/>
              <a:t>aBaltimore</a:t>
            </a:r>
            <a:r>
              <a:rPr lang="en-US" dirty="0"/>
              <a:t> :­bJohns Hopkins University Press,­c1976.‑  ­</a:t>
            </a:r>
            <a:r>
              <a:rPr lang="en-US" dirty="0" err="1"/>
              <a:t>axc</a:t>
            </a:r>
            <a:r>
              <a:rPr lang="en-US" dirty="0"/>
              <a:t>, 354 p. ;­c24 cm.‑  ­</a:t>
            </a:r>
            <a:r>
              <a:rPr lang="en-US" dirty="0" err="1"/>
              <a:t>aFirst</a:t>
            </a:r>
            <a:r>
              <a:rPr lang="en-US" dirty="0"/>
              <a:t> published in 1974.‑  ­</a:t>
            </a:r>
            <a:r>
              <a:rPr lang="en-US" dirty="0" err="1"/>
              <a:t>aIncludes</a:t>
            </a:r>
            <a:r>
              <a:rPr lang="en-US" dirty="0"/>
              <a:t> bibliographical references.‑ 0­aLanguage and </a:t>
            </a:r>
            <a:r>
              <a:rPr lang="en-US" dirty="0" err="1"/>
              <a:t>languages­xPhilosophy</a:t>
            </a:r>
            <a:r>
              <a:rPr lang="en-US" dirty="0"/>
              <a:t>.‑</a:t>
            </a:r>
          </a:p>
          <a:p>
            <a:pPr marL="0" indent="0">
              <a:buNone/>
            </a:pP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Footer Placeholder 3"/>
          <p:cNvSpPr>
            <a:spLocks noGrp="1"/>
          </p:cNvSpPr>
          <p:nvPr>
            <p:ph type="ftr" sz="quarter" idx="11"/>
          </p:nvPr>
        </p:nvSpPr>
        <p:spPr/>
        <p:txBody>
          <a:bodyPr/>
          <a:lstStyle/>
          <a:p>
            <a:r>
              <a:rPr lang="en-US" smtClean="0"/>
              <a:t>LODLAMTO 2016 - Introducing LOD</a:t>
            </a:r>
            <a:endParaRPr lang="en-US"/>
          </a:p>
        </p:txBody>
      </p:sp>
      <p:sp>
        <p:nvSpPr>
          <p:cNvPr id="5" name="Slide Number Placeholder 4"/>
          <p:cNvSpPr>
            <a:spLocks noGrp="1"/>
          </p:cNvSpPr>
          <p:nvPr>
            <p:ph type="sldNum" sz="quarter" idx="12"/>
          </p:nvPr>
        </p:nvSpPr>
        <p:spPr/>
        <p:txBody>
          <a:bodyPr/>
          <a:lstStyle/>
          <a:p>
            <a:fld id="{B01839D2-83C5-4C18-9B9F-657AE14E9527}" type="slidenum">
              <a:rPr lang="en-US" smtClean="0"/>
              <a:pPr/>
              <a:t>39</a:t>
            </a:fld>
            <a:endParaRPr lang="en-US"/>
          </a:p>
        </p:txBody>
      </p:sp>
    </p:spTree>
    <p:extLst>
      <p:ext uri="{BB962C8B-B14F-4D97-AF65-F5344CB8AC3E}">
        <p14:creationId xmlns:p14="http://schemas.microsoft.com/office/powerpoint/2010/main" val="209597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85758"/>
          </a:xfrm>
        </p:spPr>
        <p:txBody>
          <a:bodyPr/>
          <a:lstStyle/>
          <a:p>
            <a:r>
              <a:rPr lang="en-US" dirty="0" smtClean="0"/>
              <a:t>Agenda</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06318097"/>
              </p:ext>
            </p:extLst>
          </p:nvPr>
        </p:nvGraphicFramePr>
        <p:xfrm>
          <a:off x="838200" y="1292773"/>
          <a:ext cx="10514092" cy="5063578"/>
        </p:xfrm>
        <a:graphic>
          <a:graphicData uri="http://schemas.openxmlformats.org/drawingml/2006/table">
            <a:tbl>
              <a:tblPr>
                <a:tableStyleId>{8799B23B-EC83-4686-B30A-512413B5E67A}</a:tableStyleId>
              </a:tblPr>
              <a:tblGrid>
                <a:gridCol w="5257046">
                  <a:extLst>
                    <a:ext uri="{9D8B030D-6E8A-4147-A177-3AD203B41FA5}">
                      <a16:colId xmlns:a16="http://schemas.microsoft.com/office/drawing/2014/main" val="2711498527"/>
                    </a:ext>
                  </a:extLst>
                </a:gridCol>
                <a:gridCol w="5257046">
                  <a:extLst>
                    <a:ext uri="{9D8B030D-6E8A-4147-A177-3AD203B41FA5}">
                      <a16:colId xmlns:a16="http://schemas.microsoft.com/office/drawing/2014/main" val="3496943290"/>
                    </a:ext>
                  </a:extLst>
                </a:gridCol>
              </a:tblGrid>
              <a:tr h="445538">
                <a:tc>
                  <a:txBody>
                    <a:bodyPr/>
                    <a:lstStyle/>
                    <a:p>
                      <a:pPr rtl="0" fontAlgn="t">
                        <a:spcBef>
                          <a:spcPts val="0"/>
                        </a:spcBef>
                        <a:spcAft>
                          <a:spcPts val="0"/>
                        </a:spcAft>
                      </a:pPr>
                      <a:r>
                        <a:rPr lang="en-US" sz="2000" u="none" strike="noStrike" dirty="0">
                          <a:effectLst/>
                        </a:rPr>
                        <a:t>Time (9:30-12:30)</a:t>
                      </a:r>
                      <a:endParaRPr lang="en-US" sz="2000" dirty="0">
                        <a:solidFill>
                          <a:schemeClr val="tx1"/>
                        </a:solidFill>
                        <a:effectLst/>
                      </a:endParaRPr>
                    </a:p>
                  </a:txBody>
                  <a:tcPr marL="122257" marR="122257" marT="60870" marB="60870"/>
                </a:tc>
                <a:tc>
                  <a:txBody>
                    <a:bodyPr/>
                    <a:lstStyle/>
                    <a:p>
                      <a:pPr rtl="0" fontAlgn="t">
                        <a:spcBef>
                          <a:spcPts val="0"/>
                        </a:spcBef>
                        <a:spcAft>
                          <a:spcPts val="0"/>
                        </a:spcAft>
                      </a:pPr>
                      <a:r>
                        <a:rPr lang="en-US" sz="2000" u="none" strike="noStrike" dirty="0">
                          <a:effectLst/>
                        </a:rPr>
                        <a:t>Description</a:t>
                      </a:r>
                      <a:endParaRPr lang="en-US" sz="2000" dirty="0">
                        <a:solidFill>
                          <a:schemeClr val="tx1"/>
                        </a:solidFill>
                        <a:effectLst/>
                      </a:endParaRPr>
                    </a:p>
                  </a:txBody>
                  <a:tcPr marL="122257" marR="122257" marT="60870" marB="60870"/>
                </a:tc>
                <a:extLst>
                  <a:ext uri="{0D108BD9-81ED-4DB2-BD59-A6C34878D82A}">
                    <a16:rowId xmlns:a16="http://schemas.microsoft.com/office/drawing/2014/main" val="3864086313"/>
                  </a:ext>
                </a:extLst>
              </a:tr>
              <a:tr h="973049">
                <a:tc>
                  <a:txBody>
                    <a:bodyPr/>
                    <a:lstStyle/>
                    <a:p>
                      <a:pPr rtl="0" fontAlgn="t">
                        <a:spcBef>
                          <a:spcPts val="0"/>
                        </a:spcBef>
                        <a:spcAft>
                          <a:spcPts val="0"/>
                        </a:spcAft>
                      </a:pPr>
                      <a:r>
                        <a:rPr lang="en-US" sz="2000" u="none" strike="noStrike" dirty="0">
                          <a:effectLst/>
                        </a:rPr>
                        <a:t>9:30-9:50 (20 min.)</a:t>
                      </a:r>
                      <a:endParaRPr lang="en-US" sz="2000" dirty="0">
                        <a:solidFill>
                          <a:schemeClr val="tx1"/>
                        </a:solidFill>
                        <a:effectLst/>
                      </a:endParaRPr>
                    </a:p>
                  </a:txBody>
                  <a:tcPr marL="122257" marR="122257" marT="60870" marB="60870"/>
                </a:tc>
                <a:tc>
                  <a:txBody>
                    <a:bodyPr/>
                    <a:lstStyle/>
                    <a:p>
                      <a:pPr rtl="0" fontAlgn="t">
                        <a:spcBef>
                          <a:spcPts val="0"/>
                        </a:spcBef>
                        <a:spcAft>
                          <a:spcPts val="0"/>
                        </a:spcAft>
                      </a:pPr>
                      <a:r>
                        <a:rPr lang="en-US" sz="2000" u="none" strike="noStrike" dirty="0">
                          <a:effectLst/>
                        </a:rPr>
                        <a:t>Introduction; Exercise 1: Playing with Linked Data Projects</a:t>
                      </a:r>
                      <a:endParaRPr lang="en-US" sz="2000" b="1" i="1" dirty="0">
                        <a:solidFill>
                          <a:schemeClr val="tx1"/>
                        </a:solidFill>
                        <a:effectLst/>
                      </a:endParaRPr>
                    </a:p>
                  </a:txBody>
                  <a:tcPr marL="122257" marR="122257" marT="60870" marB="60870"/>
                </a:tc>
                <a:extLst>
                  <a:ext uri="{0D108BD9-81ED-4DB2-BD59-A6C34878D82A}">
                    <a16:rowId xmlns:a16="http://schemas.microsoft.com/office/drawing/2014/main" val="3568407731"/>
                  </a:ext>
                </a:extLst>
              </a:tr>
              <a:tr h="637486">
                <a:tc>
                  <a:txBody>
                    <a:bodyPr/>
                    <a:lstStyle/>
                    <a:p>
                      <a:pPr rtl="0" fontAlgn="t">
                        <a:spcBef>
                          <a:spcPts val="0"/>
                        </a:spcBef>
                        <a:spcAft>
                          <a:spcPts val="0"/>
                        </a:spcAft>
                      </a:pPr>
                      <a:r>
                        <a:rPr lang="en-US" sz="2000" u="none" strike="noStrike" dirty="0" smtClean="0">
                          <a:effectLst/>
                        </a:rPr>
                        <a:t>9:50-10:15 </a:t>
                      </a:r>
                      <a:r>
                        <a:rPr lang="en-US" sz="2000" u="none" strike="noStrike" dirty="0">
                          <a:effectLst/>
                        </a:rPr>
                        <a:t>(</a:t>
                      </a:r>
                      <a:r>
                        <a:rPr lang="en-US" sz="2000" u="none" strike="noStrike" dirty="0" smtClean="0">
                          <a:effectLst/>
                        </a:rPr>
                        <a:t>25 </a:t>
                      </a:r>
                      <a:r>
                        <a:rPr lang="en-US" sz="2000" u="none" strike="noStrike" dirty="0">
                          <a:effectLst/>
                        </a:rPr>
                        <a:t>min.)</a:t>
                      </a:r>
                      <a:endParaRPr lang="en-US" sz="2000" dirty="0">
                        <a:solidFill>
                          <a:schemeClr val="tx1"/>
                        </a:solidFill>
                        <a:effectLst/>
                      </a:endParaRPr>
                    </a:p>
                  </a:txBody>
                  <a:tcPr marL="122257" marR="122257" marT="60870" marB="60870"/>
                </a:tc>
                <a:tc>
                  <a:txBody>
                    <a:bodyPr/>
                    <a:lstStyle/>
                    <a:p>
                      <a:pPr rtl="0" fontAlgn="t">
                        <a:spcBef>
                          <a:spcPts val="0"/>
                        </a:spcBef>
                        <a:spcAft>
                          <a:spcPts val="0"/>
                        </a:spcAft>
                      </a:pPr>
                      <a:r>
                        <a:rPr lang="en-US" sz="2000" u="none" strike="noStrike" dirty="0">
                          <a:effectLst/>
                        </a:rPr>
                        <a:t>LODLAM use cases and examples</a:t>
                      </a:r>
                      <a:endParaRPr lang="en-US" sz="2000" dirty="0">
                        <a:solidFill>
                          <a:schemeClr val="tx1"/>
                        </a:solidFill>
                        <a:effectLst/>
                      </a:endParaRPr>
                    </a:p>
                  </a:txBody>
                  <a:tcPr marL="122257" marR="122257" marT="60870" marB="60870"/>
                </a:tc>
                <a:extLst>
                  <a:ext uri="{0D108BD9-81ED-4DB2-BD59-A6C34878D82A}">
                    <a16:rowId xmlns:a16="http://schemas.microsoft.com/office/drawing/2014/main" val="1928244281"/>
                  </a:ext>
                </a:extLst>
              </a:tr>
              <a:tr h="445538">
                <a:tc>
                  <a:txBody>
                    <a:bodyPr/>
                    <a:lstStyle/>
                    <a:p>
                      <a:pPr rtl="0" fontAlgn="t">
                        <a:spcBef>
                          <a:spcPts val="0"/>
                        </a:spcBef>
                        <a:spcAft>
                          <a:spcPts val="0"/>
                        </a:spcAft>
                      </a:pPr>
                      <a:r>
                        <a:rPr lang="en-US" sz="2000" u="none" strike="noStrike" dirty="0" smtClean="0">
                          <a:effectLst/>
                        </a:rPr>
                        <a:t>10:15-10:40 (25 </a:t>
                      </a:r>
                      <a:r>
                        <a:rPr lang="en-US" sz="2000" u="none" strike="noStrike" dirty="0">
                          <a:effectLst/>
                        </a:rPr>
                        <a:t>min.)</a:t>
                      </a:r>
                      <a:endParaRPr lang="en-US" sz="2000" dirty="0">
                        <a:solidFill>
                          <a:schemeClr val="tx1"/>
                        </a:solidFill>
                        <a:effectLst/>
                      </a:endParaRPr>
                    </a:p>
                  </a:txBody>
                  <a:tcPr marL="122257" marR="122257" marT="60870" marB="60870"/>
                </a:tc>
                <a:tc>
                  <a:txBody>
                    <a:bodyPr/>
                    <a:lstStyle/>
                    <a:p>
                      <a:pPr rtl="0" fontAlgn="t">
                        <a:spcBef>
                          <a:spcPts val="0"/>
                        </a:spcBef>
                        <a:spcAft>
                          <a:spcPts val="0"/>
                        </a:spcAft>
                      </a:pPr>
                      <a:r>
                        <a:rPr lang="en-US" sz="2000" u="none" strike="noStrike" dirty="0">
                          <a:effectLst/>
                        </a:rPr>
                        <a:t>What is LOD</a:t>
                      </a:r>
                      <a:endParaRPr lang="en-US" sz="2000" dirty="0">
                        <a:solidFill>
                          <a:schemeClr val="tx1"/>
                        </a:solidFill>
                        <a:effectLst/>
                      </a:endParaRPr>
                    </a:p>
                  </a:txBody>
                  <a:tcPr marL="122257" marR="122257" marT="60870" marB="60870"/>
                </a:tc>
                <a:extLst>
                  <a:ext uri="{0D108BD9-81ED-4DB2-BD59-A6C34878D82A}">
                    <a16:rowId xmlns:a16="http://schemas.microsoft.com/office/drawing/2014/main" val="1333417013"/>
                  </a:ext>
                </a:extLst>
              </a:tr>
              <a:tr h="779815">
                <a:tc>
                  <a:txBody>
                    <a:bodyPr/>
                    <a:lstStyle/>
                    <a:p>
                      <a:pPr rtl="0" fontAlgn="t">
                        <a:spcBef>
                          <a:spcPts val="0"/>
                        </a:spcBef>
                        <a:spcAft>
                          <a:spcPts val="0"/>
                        </a:spcAft>
                      </a:pPr>
                      <a:r>
                        <a:rPr lang="en-US" sz="2000" u="none" strike="noStrike" dirty="0">
                          <a:effectLst/>
                        </a:rPr>
                        <a:t>10:40-11:00 (20 min.)</a:t>
                      </a:r>
                      <a:endParaRPr lang="en-US" sz="2000" dirty="0">
                        <a:solidFill>
                          <a:schemeClr val="tx1"/>
                        </a:solidFill>
                        <a:effectLst/>
                      </a:endParaRPr>
                    </a:p>
                  </a:txBody>
                  <a:tcPr marL="122257" marR="122257" marT="60870" marB="60870"/>
                </a:tc>
                <a:tc>
                  <a:txBody>
                    <a:bodyPr/>
                    <a:lstStyle/>
                    <a:p>
                      <a:pPr rtl="0" fontAlgn="t">
                        <a:spcBef>
                          <a:spcPts val="0"/>
                        </a:spcBef>
                        <a:spcAft>
                          <a:spcPts val="0"/>
                        </a:spcAft>
                      </a:pPr>
                      <a:r>
                        <a:rPr lang="en-US" sz="2000" u="none" strike="noStrike" dirty="0">
                          <a:effectLst/>
                        </a:rPr>
                        <a:t>Exercise 2: Structured Data and Entities</a:t>
                      </a:r>
                      <a:endParaRPr lang="en-US" sz="2000" b="1" i="1" dirty="0">
                        <a:solidFill>
                          <a:schemeClr val="tx1"/>
                        </a:solidFill>
                        <a:effectLst/>
                      </a:endParaRPr>
                    </a:p>
                  </a:txBody>
                  <a:tcPr marL="122257" marR="122257" marT="60870" marB="60870"/>
                </a:tc>
                <a:extLst>
                  <a:ext uri="{0D108BD9-81ED-4DB2-BD59-A6C34878D82A}">
                    <a16:rowId xmlns:a16="http://schemas.microsoft.com/office/drawing/2014/main" val="1516746947"/>
                  </a:ext>
                </a:extLst>
              </a:tr>
              <a:tr h="445538">
                <a:tc>
                  <a:txBody>
                    <a:bodyPr/>
                    <a:lstStyle/>
                    <a:p>
                      <a:pPr rtl="0" fontAlgn="t">
                        <a:spcBef>
                          <a:spcPts val="0"/>
                        </a:spcBef>
                        <a:spcAft>
                          <a:spcPts val="0"/>
                        </a:spcAft>
                      </a:pPr>
                      <a:r>
                        <a:rPr lang="en-US" sz="2000" u="none" strike="noStrike" dirty="0">
                          <a:effectLst/>
                        </a:rPr>
                        <a:t>11:00-11:15 (15 min.)</a:t>
                      </a:r>
                      <a:endParaRPr lang="en-US" sz="2000" dirty="0">
                        <a:solidFill>
                          <a:schemeClr val="tx1"/>
                        </a:solidFill>
                        <a:effectLst/>
                      </a:endParaRPr>
                    </a:p>
                  </a:txBody>
                  <a:tcPr marL="122257" marR="122257" marT="60870" marB="60870"/>
                </a:tc>
                <a:tc>
                  <a:txBody>
                    <a:bodyPr/>
                    <a:lstStyle/>
                    <a:p>
                      <a:pPr rtl="0" fontAlgn="t">
                        <a:spcBef>
                          <a:spcPts val="0"/>
                        </a:spcBef>
                        <a:spcAft>
                          <a:spcPts val="0"/>
                        </a:spcAft>
                      </a:pPr>
                      <a:r>
                        <a:rPr lang="en-US" sz="2000" u="none" strike="noStrike" dirty="0">
                          <a:effectLst/>
                        </a:rPr>
                        <a:t>BREAK</a:t>
                      </a:r>
                      <a:endParaRPr lang="en-US" sz="2000" dirty="0">
                        <a:solidFill>
                          <a:schemeClr val="tx1"/>
                        </a:solidFill>
                        <a:effectLst/>
                      </a:endParaRPr>
                    </a:p>
                  </a:txBody>
                  <a:tcPr marL="122257" marR="122257" marT="60870" marB="60870"/>
                </a:tc>
                <a:extLst>
                  <a:ext uri="{0D108BD9-81ED-4DB2-BD59-A6C34878D82A}">
                    <a16:rowId xmlns:a16="http://schemas.microsoft.com/office/drawing/2014/main" val="476943882"/>
                  </a:ext>
                </a:extLst>
              </a:tr>
              <a:tr h="445538">
                <a:tc>
                  <a:txBody>
                    <a:bodyPr/>
                    <a:lstStyle/>
                    <a:p>
                      <a:pPr rtl="0" fontAlgn="t">
                        <a:spcBef>
                          <a:spcPts val="0"/>
                        </a:spcBef>
                        <a:spcAft>
                          <a:spcPts val="0"/>
                        </a:spcAft>
                      </a:pPr>
                      <a:r>
                        <a:rPr lang="en-US" sz="2000" u="none" strike="noStrike" dirty="0" smtClean="0">
                          <a:effectLst/>
                        </a:rPr>
                        <a:t>11:15-11:30 (15</a:t>
                      </a:r>
                      <a:r>
                        <a:rPr lang="en-US" sz="2000" u="none" strike="noStrike" baseline="0" dirty="0" smtClean="0">
                          <a:effectLst/>
                        </a:rPr>
                        <a:t> </a:t>
                      </a:r>
                      <a:r>
                        <a:rPr lang="en-US" sz="2000" u="none" strike="noStrike" dirty="0" smtClean="0">
                          <a:effectLst/>
                        </a:rPr>
                        <a:t>min</a:t>
                      </a:r>
                      <a:r>
                        <a:rPr lang="en-US" sz="2000" u="none" strike="noStrike" dirty="0">
                          <a:effectLst/>
                        </a:rPr>
                        <a:t>.)</a:t>
                      </a:r>
                      <a:endParaRPr lang="en-US" sz="2000" dirty="0">
                        <a:solidFill>
                          <a:schemeClr val="tx1"/>
                        </a:solidFill>
                        <a:effectLst/>
                      </a:endParaRPr>
                    </a:p>
                  </a:txBody>
                  <a:tcPr marL="122257" marR="122257" marT="60870" marB="60870"/>
                </a:tc>
                <a:tc>
                  <a:txBody>
                    <a:bodyPr/>
                    <a:lstStyle/>
                    <a:p>
                      <a:pPr rtl="0" fontAlgn="t">
                        <a:spcBef>
                          <a:spcPts val="0"/>
                        </a:spcBef>
                        <a:spcAft>
                          <a:spcPts val="0"/>
                        </a:spcAft>
                      </a:pPr>
                      <a:r>
                        <a:rPr lang="en-US" sz="2000" u="none" strike="noStrike" dirty="0">
                          <a:effectLst/>
                        </a:rPr>
                        <a:t>RDF, Graphs, URIs</a:t>
                      </a:r>
                      <a:endParaRPr lang="en-US" sz="2000" dirty="0">
                        <a:solidFill>
                          <a:schemeClr val="tx1"/>
                        </a:solidFill>
                        <a:effectLst/>
                      </a:endParaRPr>
                    </a:p>
                  </a:txBody>
                  <a:tcPr marL="122257" marR="122257" marT="60870" marB="60870"/>
                </a:tc>
                <a:extLst>
                  <a:ext uri="{0D108BD9-81ED-4DB2-BD59-A6C34878D82A}">
                    <a16:rowId xmlns:a16="http://schemas.microsoft.com/office/drawing/2014/main" val="1883625372"/>
                  </a:ext>
                </a:extLst>
              </a:tr>
              <a:tr h="445538">
                <a:tc>
                  <a:txBody>
                    <a:bodyPr/>
                    <a:lstStyle/>
                    <a:p>
                      <a:pPr rtl="0" fontAlgn="t">
                        <a:spcBef>
                          <a:spcPts val="0"/>
                        </a:spcBef>
                        <a:spcAft>
                          <a:spcPts val="0"/>
                        </a:spcAft>
                      </a:pPr>
                      <a:r>
                        <a:rPr lang="en-US" sz="2000" u="none" strike="noStrike" dirty="0" smtClean="0">
                          <a:effectLst/>
                        </a:rPr>
                        <a:t>11:30-12:15 </a:t>
                      </a:r>
                      <a:r>
                        <a:rPr lang="en-US" sz="2000" u="none" strike="noStrike" dirty="0">
                          <a:effectLst/>
                        </a:rPr>
                        <a:t>(</a:t>
                      </a:r>
                      <a:r>
                        <a:rPr lang="en-US" sz="2000" u="none" strike="noStrike" dirty="0" smtClean="0">
                          <a:effectLst/>
                        </a:rPr>
                        <a:t>45 </a:t>
                      </a:r>
                      <a:r>
                        <a:rPr lang="en-US" sz="2000" u="none" strike="noStrike" dirty="0">
                          <a:effectLst/>
                        </a:rPr>
                        <a:t>min.)</a:t>
                      </a:r>
                      <a:endParaRPr lang="en-US" sz="2000" dirty="0">
                        <a:solidFill>
                          <a:schemeClr val="tx1"/>
                        </a:solidFill>
                        <a:effectLst/>
                      </a:endParaRPr>
                    </a:p>
                  </a:txBody>
                  <a:tcPr marL="122257" marR="122257" marT="60870" marB="60870"/>
                </a:tc>
                <a:tc>
                  <a:txBody>
                    <a:bodyPr/>
                    <a:lstStyle/>
                    <a:p>
                      <a:pPr rtl="0" fontAlgn="t">
                        <a:spcBef>
                          <a:spcPts val="0"/>
                        </a:spcBef>
                        <a:spcAft>
                          <a:spcPts val="0"/>
                        </a:spcAft>
                      </a:pPr>
                      <a:r>
                        <a:rPr lang="en-US" sz="2000" u="none" strike="noStrike" dirty="0">
                          <a:effectLst/>
                        </a:rPr>
                        <a:t>Exercise 3: Yarn Game</a:t>
                      </a:r>
                      <a:endParaRPr lang="en-US" sz="2000" b="1" i="1" dirty="0">
                        <a:solidFill>
                          <a:schemeClr val="tx1"/>
                        </a:solidFill>
                        <a:effectLst/>
                      </a:endParaRPr>
                    </a:p>
                  </a:txBody>
                  <a:tcPr marL="122257" marR="122257" marT="60870" marB="60870"/>
                </a:tc>
                <a:extLst>
                  <a:ext uri="{0D108BD9-81ED-4DB2-BD59-A6C34878D82A}">
                    <a16:rowId xmlns:a16="http://schemas.microsoft.com/office/drawing/2014/main" val="3759503175"/>
                  </a:ext>
                </a:extLst>
              </a:tr>
              <a:tr h="445538">
                <a:tc>
                  <a:txBody>
                    <a:bodyPr/>
                    <a:lstStyle/>
                    <a:p>
                      <a:pPr rtl="0" fontAlgn="t">
                        <a:spcBef>
                          <a:spcPts val="0"/>
                        </a:spcBef>
                        <a:spcAft>
                          <a:spcPts val="0"/>
                        </a:spcAft>
                      </a:pPr>
                      <a:r>
                        <a:rPr lang="en-US" sz="2000" u="none" strike="noStrike" dirty="0">
                          <a:effectLst/>
                        </a:rPr>
                        <a:t>12:15-12:30 (15 min.)</a:t>
                      </a:r>
                      <a:endParaRPr lang="en-US" sz="2000" dirty="0">
                        <a:solidFill>
                          <a:schemeClr val="tx1"/>
                        </a:solidFill>
                        <a:effectLst/>
                      </a:endParaRPr>
                    </a:p>
                  </a:txBody>
                  <a:tcPr marL="122257" marR="122257" marT="60870" marB="60870"/>
                </a:tc>
                <a:tc>
                  <a:txBody>
                    <a:bodyPr/>
                    <a:lstStyle/>
                    <a:p>
                      <a:pPr rtl="0" fontAlgn="t">
                        <a:spcBef>
                          <a:spcPts val="0"/>
                        </a:spcBef>
                        <a:spcAft>
                          <a:spcPts val="0"/>
                        </a:spcAft>
                      </a:pPr>
                      <a:r>
                        <a:rPr lang="en-US" sz="2000" u="none" strike="noStrike" dirty="0">
                          <a:effectLst/>
                        </a:rPr>
                        <a:t>Serializations &amp; Microdata</a:t>
                      </a:r>
                      <a:endParaRPr lang="en-US" sz="2000" dirty="0">
                        <a:solidFill>
                          <a:schemeClr val="tx1"/>
                        </a:solidFill>
                        <a:effectLst/>
                      </a:endParaRPr>
                    </a:p>
                  </a:txBody>
                  <a:tcPr marL="122257" marR="122257" marT="60870" marB="60870"/>
                </a:tc>
                <a:extLst>
                  <a:ext uri="{0D108BD9-81ED-4DB2-BD59-A6C34878D82A}">
                    <a16:rowId xmlns:a16="http://schemas.microsoft.com/office/drawing/2014/main" val="4071374141"/>
                  </a:ext>
                </a:extLst>
              </a:tr>
            </a:tbl>
          </a:graphicData>
        </a:graphic>
      </p:graphicFrame>
      <p:sp>
        <p:nvSpPr>
          <p:cNvPr id="3" name="Footer Placeholder 2"/>
          <p:cNvSpPr>
            <a:spLocks noGrp="1"/>
          </p:cNvSpPr>
          <p:nvPr>
            <p:ph type="ftr" sz="quarter" idx="11"/>
          </p:nvPr>
        </p:nvSpPr>
        <p:spPr/>
        <p:txBody>
          <a:bodyPr/>
          <a:lstStyle/>
          <a:p>
            <a:r>
              <a:rPr lang="en-US" dirty="0" smtClean="0"/>
              <a:t>LODLAMTO 2016 - Introducing LOD</a:t>
            </a:r>
            <a:endParaRPr lang="en-US" dirty="0"/>
          </a:p>
        </p:txBody>
      </p:sp>
      <p:sp>
        <p:nvSpPr>
          <p:cNvPr id="5" name="Slide Number Placeholder 4"/>
          <p:cNvSpPr>
            <a:spLocks noGrp="1"/>
          </p:cNvSpPr>
          <p:nvPr>
            <p:ph type="sldNum" sz="quarter" idx="12"/>
          </p:nvPr>
        </p:nvSpPr>
        <p:spPr/>
        <p:txBody>
          <a:bodyPr/>
          <a:lstStyle/>
          <a:p>
            <a:fld id="{B01839D2-83C5-4C18-9B9F-657AE14E9527}" type="slidenum">
              <a:rPr lang="en-US" smtClean="0"/>
              <a:pPr/>
              <a:t>4</a:t>
            </a:fld>
            <a:endParaRPr lang="en-US" dirty="0"/>
          </a:p>
        </p:txBody>
      </p:sp>
    </p:spTree>
    <p:extLst>
      <p:ext uri="{BB962C8B-B14F-4D97-AF65-F5344CB8AC3E}">
        <p14:creationId xmlns:p14="http://schemas.microsoft.com/office/powerpoint/2010/main" val="11611602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Linked Data Concepts:</a:t>
            </a:r>
            <a:br>
              <a:rPr lang="en-US" dirty="0" smtClean="0"/>
            </a:br>
            <a:r>
              <a:rPr lang="en-US" dirty="0" smtClean="0"/>
              <a:t>Use structured data</a:t>
            </a:r>
            <a:endParaRPr lang="en-US" dirty="0"/>
          </a:p>
        </p:txBody>
      </p:sp>
      <p:sp>
        <p:nvSpPr>
          <p:cNvPr id="4" name="Content Placeholder 3"/>
          <p:cNvSpPr>
            <a:spLocks noGrp="1"/>
          </p:cNvSpPr>
          <p:nvPr>
            <p:ph idx="1"/>
          </p:nvPr>
        </p:nvSpPr>
        <p:spPr/>
        <p:txBody>
          <a:bodyPr>
            <a:normAutofit/>
          </a:bodyPr>
          <a:lstStyle/>
          <a:p>
            <a:r>
              <a:rPr lang="en-US" dirty="0" smtClean="0"/>
              <a:t>Type of resource: work</a:t>
            </a:r>
          </a:p>
          <a:p>
            <a:r>
              <a:rPr lang="en-US" dirty="0" smtClean="0"/>
              <a:t>Content type: text</a:t>
            </a:r>
          </a:p>
          <a:p>
            <a:r>
              <a:rPr lang="en-US" dirty="0" smtClean="0"/>
              <a:t>Creator: Jacques Derrida</a:t>
            </a:r>
          </a:p>
          <a:p>
            <a:r>
              <a:rPr lang="en-US" dirty="0" smtClean="0"/>
              <a:t>Translator: </a:t>
            </a:r>
            <a:r>
              <a:rPr lang="en-US" dirty="0"/>
              <a:t>Gayatri Chakravorty Spivak</a:t>
            </a:r>
            <a:endParaRPr lang="en-US" dirty="0" smtClean="0"/>
          </a:p>
          <a:p>
            <a:r>
              <a:rPr lang="en-US" dirty="0" smtClean="0"/>
              <a:t>Subject (LCSH): Language and languages—Philosophy</a:t>
            </a:r>
          </a:p>
          <a:p>
            <a:r>
              <a:rPr lang="en-US" dirty="0" smtClean="0"/>
              <a:t>Published (year): 1976</a:t>
            </a:r>
            <a:endParaRPr lang="en-US" dirty="0"/>
          </a:p>
        </p:txBody>
      </p:sp>
      <p:sp>
        <p:nvSpPr>
          <p:cNvPr id="2" name="Footer Placeholder 1"/>
          <p:cNvSpPr>
            <a:spLocks noGrp="1"/>
          </p:cNvSpPr>
          <p:nvPr>
            <p:ph type="ftr" sz="quarter" idx="11"/>
          </p:nvPr>
        </p:nvSpPr>
        <p:spPr/>
        <p:txBody>
          <a:bodyPr/>
          <a:lstStyle/>
          <a:p>
            <a:r>
              <a:rPr lang="en-US" smtClean="0"/>
              <a:t>LODLAMTO 2016 - Introducing LOD</a:t>
            </a:r>
            <a:endParaRPr lang="en-US"/>
          </a:p>
        </p:txBody>
      </p:sp>
      <p:sp>
        <p:nvSpPr>
          <p:cNvPr id="5" name="Slide Number Placeholder 4"/>
          <p:cNvSpPr>
            <a:spLocks noGrp="1"/>
          </p:cNvSpPr>
          <p:nvPr>
            <p:ph type="sldNum" sz="quarter" idx="12"/>
          </p:nvPr>
        </p:nvSpPr>
        <p:spPr/>
        <p:txBody>
          <a:bodyPr/>
          <a:lstStyle/>
          <a:p>
            <a:fld id="{B01839D2-83C5-4C18-9B9F-657AE14E9527}" type="slidenum">
              <a:rPr lang="en-US" smtClean="0"/>
              <a:pPr/>
              <a:t>40</a:t>
            </a:fld>
            <a:endParaRPr lang="en-US"/>
          </a:p>
        </p:txBody>
      </p:sp>
    </p:spTree>
    <p:extLst>
      <p:ext uri="{BB962C8B-B14F-4D97-AF65-F5344CB8AC3E}">
        <p14:creationId xmlns:p14="http://schemas.microsoft.com/office/powerpoint/2010/main" val="189364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Linked Data Concepts:</a:t>
            </a:r>
            <a:br>
              <a:rPr lang="en-US" dirty="0" smtClean="0"/>
            </a:br>
            <a:r>
              <a:rPr lang="en-US" dirty="0" smtClean="0"/>
              <a:t>Data as simple statements</a:t>
            </a:r>
            <a:endParaRPr lang="en-US" dirty="0"/>
          </a:p>
        </p:txBody>
      </p:sp>
      <p:sp>
        <p:nvSpPr>
          <p:cNvPr id="2" name="Content Placeholder 1"/>
          <p:cNvSpPr>
            <a:spLocks noGrp="1"/>
          </p:cNvSpPr>
          <p:nvPr>
            <p:ph idx="1"/>
          </p:nvPr>
        </p:nvSpPr>
        <p:spPr/>
        <p:txBody>
          <a:bodyPr>
            <a:normAutofit/>
          </a:bodyPr>
          <a:lstStyle/>
          <a:p>
            <a:r>
              <a:rPr lang="en-US" dirty="0" smtClean="0"/>
              <a:t>De la </a:t>
            </a:r>
            <a:r>
              <a:rPr lang="en-US" dirty="0" err="1" smtClean="0"/>
              <a:t>grammatolgie</a:t>
            </a:r>
            <a:r>
              <a:rPr lang="en-US" dirty="0" smtClean="0"/>
              <a:t> was written by Jacques Derrida</a:t>
            </a:r>
          </a:p>
          <a:p>
            <a:r>
              <a:rPr lang="en-US" dirty="0" smtClean="0"/>
              <a:t>De la </a:t>
            </a:r>
            <a:r>
              <a:rPr lang="en-US" dirty="0" err="1" smtClean="0"/>
              <a:t>grammatologie</a:t>
            </a:r>
            <a:r>
              <a:rPr lang="en-US" dirty="0" smtClean="0"/>
              <a:t> was translated into English as Of grammatology</a:t>
            </a:r>
          </a:p>
          <a:p>
            <a:r>
              <a:rPr lang="en-US" dirty="0"/>
              <a:t>De la </a:t>
            </a:r>
            <a:r>
              <a:rPr lang="en-US" dirty="0" err="1" smtClean="0"/>
              <a:t>grammatologie</a:t>
            </a:r>
            <a:r>
              <a:rPr lang="en-US" dirty="0" smtClean="0"/>
              <a:t> was translated by Gayatri Chakravorty Spivak</a:t>
            </a:r>
          </a:p>
          <a:p>
            <a:r>
              <a:rPr lang="en-US" dirty="0"/>
              <a:t>Of grammatology was published in Baltimore</a:t>
            </a:r>
          </a:p>
          <a:p>
            <a:r>
              <a:rPr lang="en-US" dirty="0"/>
              <a:t>Of grammatology was published </a:t>
            </a:r>
            <a:r>
              <a:rPr lang="en-US" dirty="0" smtClean="0"/>
              <a:t>by John Hopkins University Press</a:t>
            </a:r>
          </a:p>
          <a:p>
            <a:r>
              <a:rPr lang="en-US" dirty="0"/>
              <a:t>Of grammatology was published </a:t>
            </a:r>
            <a:r>
              <a:rPr lang="en-US" dirty="0" smtClean="0"/>
              <a:t>in 1976</a:t>
            </a:r>
          </a:p>
          <a:p>
            <a:r>
              <a:rPr lang="en-US" dirty="0"/>
              <a:t>Of </a:t>
            </a:r>
            <a:r>
              <a:rPr lang="en-US" dirty="0" smtClean="0"/>
              <a:t>grammatology is about Language and languages--Philosophy</a:t>
            </a:r>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smtClean="0"/>
              <a:t>LODLAMTO 2016 - Introducing LOD</a:t>
            </a:r>
            <a:endParaRPr lang="en-US"/>
          </a:p>
        </p:txBody>
      </p:sp>
      <p:sp>
        <p:nvSpPr>
          <p:cNvPr id="5" name="Slide Number Placeholder 4"/>
          <p:cNvSpPr>
            <a:spLocks noGrp="1"/>
          </p:cNvSpPr>
          <p:nvPr>
            <p:ph type="sldNum" sz="quarter" idx="12"/>
          </p:nvPr>
        </p:nvSpPr>
        <p:spPr/>
        <p:txBody>
          <a:bodyPr/>
          <a:lstStyle/>
          <a:p>
            <a:fld id="{B01839D2-83C5-4C18-9B9F-657AE14E9527}" type="slidenum">
              <a:rPr lang="en-US" smtClean="0"/>
              <a:pPr/>
              <a:t>41</a:t>
            </a:fld>
            <a:endParaRPr lang="en-US"/>
          </a:p>
        </p:txBody>
      </p:sp>
    </p:spTree>
    <p:extLst>
      <p:ext uri="{BB962C8B-B14F-4D97-AF65-F5344CB8AC3E}">
        <p14:creationId xmlns:p14="http://schemas.microsoft.com/office/powerpoint/2010/main" val="104990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2096" y="196160"/>
            <a:ext cx="10515600" cy="1325563"/>
          </a:xfrm>
        </p:spPr>
        <p:txBody>
          <a:bodyPr>
            <a:normAutofit/>
          </a:bodyPr>
          <a:lstStyle/>
          <a:p>
            <a:r>
              <a:rPr lang="en-US" sz="3600" dirty="0" smtClean="0"/>
              <a:t>Linked Data concepts:</a:t>
            </a:r>
            <a:br>
              <a:rPr lang="en-US" sz="3600" dirty="0" smtClean="0"/>
            </a:br>
            <a:r>
              <a:rPr lang="en-US" sz="3600" dirty="0" smtClean="0"/>
              <a:t>Join statements together; show relationships</a:t>
            </a:r>
            <a:endParaRPr lang="en-US" sz="3600" dirty="0"/>
          </a:p>
        </p:txBody>
      </p:sp>
      <p:sp>
        <p:nvSpPr>
          <p:cNvPr id="2" name="Footer Placeholder 1"/>
          <p:cNvSpPr>
            <a:spLocks noGrp="1"/>
          </p:cNvSpPr>
          <p:nvPr>
            <p:ph type="ftr" sz="quarter" idx="11"/>
          </p:nvPr>
        </p:nvSpPr>
        <p:spPr/>
        <p:txBody>
          <a:bodyPr/>
          <a:lstStyle/>
          <a:p>
            <a:r>
              <a:rPr lang="en-US" smtClean="0"/>
              <a:t>LODLAMTO 2016 - Introducing LOD</a:t>
            </a:r>
            <a:endParaRPr lang="en-US"/>
          </a:p>
        </p:txBody>
      </p:sp>
      <p:sp>
        <p:nvSpPr>
          <p:cNvPr id="10" name="Slide Number Placeholder 9"/>
          <p:cNvSpPr>
            <a:spLocks noGrp="1"/>
          </p:cNvSpPr>
          <p:nvPr>
            <p:ph type="sldNum" sz="quarter" idx="12"/>
          </p:nvPr>
        </p:nvSpPr>
        <p:spPr/>
        <p:txBody>
          <a:bodyPr/>
          <a:lstStyle/>
          <a:p>
            <a:fld id="{B01839D2-83C5-4C18-9B9F-657AE14E9527}" type="slidenum">
              <a:rPr lang="en-US" smtClean="0"/>
              <a:pPr/>
              <a:t>42</a:t>
            </a:fld>
            <a:endParaRPr lang="en-US"/>
          </a:p>
        </p:txBody>
      </p:sp>
      <p:grpSp>
        <p:nvGrpSpPr>
          <p:cNvPr id="36" name="Group 35" descr="Linked data as joined statements"/>
          <p:cNvGrpSpPr/>
          <p:nvPr/>
        </p:nvGrpSpPr>
        <p:grpSpPr>
          <a:xfrm>
            <a:off x="2057400" y="1752600"/>
            <a:ext cx="9144000" cy="4953000"/>
            <a:chOff x="2055812" y="1752600"/>
            <a:chExt cx="9144000" cy="4953000"/>
          </a:xfrm>
        </p:grpSpPr>
        <p:sp>
          <p:nvSpPr>
            <p:cNvPr id="4" name="Oval 3"/>
            <p:cNvSpPr/>
            <p:nvPr/>
          </p:nvSpPr>
          <p:spPr>
            <a:xfrm>
              <a:off x="2055812" y="2590800"/>
              <a:ext cx="2819400" cy="914400"/>
            </a:xfrm>
            <a:prstGeom prst="ellipse">
              <a:avLst/>
            </a:prstGeom>
            <a:solidFill>
              <a:schemeClr val="tx2">
                <a:lumMod val="2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 la </a:t>
              </a:r>
              <a:r>
                <a:rPr lang="en-US" dirty="0" err="1"/>
                <a:t>grammatologie</a:t>
              </a:r>
              <a:endParaRPr lang="en-US" dirty="0"/>
            </a:p>
          </p:txBody>
        </p:sp>
        <p:sp>
          <p:nvSpPr>
            <p:cNvPr id="5" name="Oval 4"/>
            <p:cNvSpPr/>
            <p:nvPr/>
          </p:nvSpPr>
          <p:spPr>
            <a:xfrm>
              <a:off x="5637212" y="1752600"/>
              <a:ext cx="1828800" cy="838200"/>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Jacques Derrida</a:t>
              </a:r>
            </a:p>
          </p:txBody>
        </p:sp>
        <p:sp>
          <p:nvSpPr>
            <p:cNvPr id="6" name="Oval 5"/>
            <p:cNvSpPr/>
            <p:nvPr/>
          </p:nvSpPr>
          <p:spPr>
            <a:xfrm>
              <a:off x="5622924" y="4311650"/>
              <a:ext cx="2743200" cy="838200"/>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 grammatology</a:t>
              </a:r>
            </a:p>
          </p:txBody>
        </p:sp>
        <p:sp>
          <p:nvSpPr>
            <p:cNvPr id="7" name="Oval 6"/>
            <p:cNvSpPr/>
            <p:nvPr/>
          </p:nvSpPr>
          <p:spPr>
            <a:xfrm>
              <a:off x="8990012" y="2865952"/>
              <a:ext cx="2209800" cy="914400"/>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Gayatri Chakravorty Spivak</a:t>
              </a:r>
            </a:p>
          </p:txBody>
        </p:sp>
        <p:sp>
          <p:nvSpPr>
            <p:cNvPr id="8" name="Oval 7"/>
            <p:cNvSpPr/>
            <p:nvPr/>
          </p:nvSpPr>
          <p:spPr>
            <a:xfrm>
              <a:off x="8543924" y="5791200"/>
              <a:ext cx="1676400" cy="914400"/>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1976</a:t>
              </a:r>
            </a:p>
          </p:txBody>
        </p:sp>
        <p:sp>
          <p:nvSpPr>
            <p:cNvPr id="9" name="Oval 8"/>
            <p:cNvSpPr/>
            <p:nvPr/>
          </p:nvSpPr>
          <p:spPr>
            <a:xfrm>
              <a:off x="2055812" y="4953000"/>
              <a:ext cx="2667000" cy="1295400"/>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Language and languages--Philosophy</a:t>
              </a:r>
            </a:p>
          </p:txBody>
        </p:sp>
        <p:cxnSp>
          <p:nvCxnSpPr>
            <p:cNvPr id="11" name="Straight Connector 10"/>
            <p:cNvCxnSpPr>
              <a:stCxn id="4" idx="7"/>
              <a:endCxn id="5" idx="2"/>
            </p:cNvCxnSpPr>
            <p:nvPr/>
          </p:nvCxnSpPr>
          <p:spPr>
            <a:xfrm flipV="1">
              <a:off x="4462320" y="2171700"/>
              <a:ext cx="1174892" cy="553011"/>
            </a:xfrm>
            <a:prstGeom prst="line">
              <a:avLst/>
            </a:prstGeom>
            <a:ln w="1270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4" idx="5"/>
              <a:endCxn id="6" idx="1"/>
            </p:cNvCxnSpPr>
            <p:nvPr/>
          </p:nvCxnSpPr>
          <p:spPr>
            <a:xfrm>
              <a:off x="4462320" y="3371289"/>
              <a:ext cx="1562336" cy="1063113"/>
            </a:xfrm>
            <a:prstGeom prst="line">
              <a:avLst/>
            </a:prstGeom>
            <a:ln w="1270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7" idx="3"/>
            </p:cNvCxnSpPr>
            <p:nvPr/>
          </p:nvCxnSpPr>
          <p:spPr>
            <a:xfrm flipV="1">
              <a:off x="7845424" y="3646441"/>
              <a:ext cx="1468206" cy="760088"/>
            </a:xfrm>
            <a:prstGeom prst="line">
              <a:avLst/>
            </a:prstGeom>
            <a:ln w="1270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4"/>
              <a:endCxn id="8" idx="0"/>
            </p:cNvCxnSpPr>
            <p:nvPr/>
          </p:nvCxnSpPr>
          <p:spPr>
            <a:xfrm>
              <a:off x="6994524" y="5149850"/>
              <a:ext cx="2387600" cy="641350"/>
            </a:xfrm>
            <a:prstGeom prst="line">
              <a:avLst/>
            </a:prstGeom>
            <a:ln w="1270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4" idx="4"/>
              <a:endCxn id="9" idx="0"/>
            </p:cNvCxnSpPr>
            <p:nvPr/>
          </p:nvCxnSpPr>
          <p:spPr>
            <a:xfrm flipH="1">
              <a:off x="3389312" y="3505200"/>
              <a:ext cx="76200" cy="1447800"/>
            </a:xfrm>
            <a:prstGeom prst="line">
              <a:avLst/>
            </a:prstGeom>
            <a:ln w="12700">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252520" y="4076700"/>
              <a:ext cx="2209800" cy="419100"/>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 subject</a:t>
              </a:r>
            </a:p>
          </p:txBody>
        </p:sp>
        <p:sp>
          <p:nvSpPr>
            <p:cNvPr id="21" name="Rectangle 20"/>
            <p:cNvSpPr/>
            <p:nvPr/>
          </p:nvSpPr>
          <p:spPr>
            <a:xfrm>
              <a:off x="4064746" y="2034009"/>
              <a:ext cx="1316132" cy="467005"/>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Written by</a:t>
              </a:r>
            </a:p>
          </p:txBody>
        </p:sp>
        <p:sp>
          <p:nvSpPr>
            <p:cNvPr id="24" name="Rectangle 23"/>
            <p:cNvSpPr/>
            <p:nvPr/>
          </p:nvSpPr>
          <p:spPr>
            <a:xfrm>
              <a:off x="7999412" y="3888909"/>
              <a:ext cx="1777254" cy="373063"/>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Translated by</a:t>
              </a:r>
            </a:p>
          </p:txBody>
        </p:sp>
        <p:sp>
          <p:nvSpPr>
            <p:cNvPr id="29" name="Rectangle 28"/>
            <p:cNvSpPr/>
            <p:nvPr/>
          </p:nvSpPr>
          <p:spPr>
            <a:xfrm>
              <a:off x="4602304" y="3646441"/>
              <a:ext cx="3244708" cy="484936"/>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Translated into English as</a:t>
              </a:r>
            </a:p>
          </p:txBody>
        </p:sp>
        <p:sp>
          <p:nvSpPr>
            <p:cNvPr id="33" name="Rectangle 32"/>
            <p:cNvSpPr/>
            <p:nvPr/>
          </p:nvSpPr>
          <p:spPr>
            <a:xfrm>
              <a:off x="7999412" y="5149850"/>
              <a:ext cx="2514600" cy="311665"/>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Published in year</a:t>
              </a:r>
            </a:p>
          </p:txBody>
        </p:sp>
      </p:grpSp>
    </p:spTree>
    <p:extLst>
      <p:ext uri="{BB962C8B-B14F-4D97-AF65-F5344CB8AC3E}">
        <p14:creationId xmlns:p14="http://schemas.microsoft.com/office/powerpoint/2010/main" val="1545141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5025" y="177801"/>
            <a:ext cx="9782801" cy="876929"/>
          </a:xfrm>
        </p:spPr>
        <p:txBody>
          <a:bodyPr/>
          <a:lstStyle/>
          <a:p>
            <a:r>
              <a:rPr lang="en-US" dirty="0"/>
              <a:t>Join with authority statements</a:t>
            </a:r>
          </a:p>
        </p:txBody>
      </p:sp>
      <p:sp>
        <p:nvSpPr>
          <p:cNvPr id="6" name="Footer Placeholder 5"/>
          <p:cNvSpPr>
            <a:spLocks noGrp="1"/>
          </p:cNvSpPr>
          <p:nvPr>
            <p:ph type="ftr" sz="quarter" idx="11"/>
          </p:nvPr>
        </p:nvSpPr>
        <p:spPr>
          <a:xfrm>
            <a:off x="6366565" y="6416118"/>
            <a:ext cx="4114800" cy="365125"/>
          </a:xfrm>
        </p:spPr>
        <p:txBody>
          <a:bodyPr/>
          <a:lstStyle/>
          <a:p>
            <a:r>
              <a:rPr lang="en-US" dirty="0" smtClean="0"/>
              <a:t>LODLAMTO 2016 - Introducing LOD</a:t>
            </a:r>
            <a:endParaRPr lang="en-US" dirty="0"/>
          </a:p>
        </p:txBody>
      </p:sp>
      <p:sp>
        <p:nvSpPr>
          <p:cNvPr id="7" name="Slide Number Placeholder 6"/>
          <p:cNvSpPr>
            <a:spLocks noGrp="1"/>
          </p:cNvSpPr>
          <p:nvPr>
            <p:ph type="sldNum" sz="quarter" idx="12"/>
          </p:nvPr>
        </p:nvSpPr>
        <p:spPr>
          <a:xfrm>
            <a:off x="8343901" y="6356350"/>
            <a:ext cx="2743200" cy="365125"/>
          </a:xfrm>
        </p:spPr>
        <p:txBody>
          <a:bodyPr/>
          <a:lstStyle/>
          <a:p>
            <a:fld id="{B01839D2-83C5-4C18-9B9F-657AE14E9527}" type="slidenum">
              <a:rPr lang="en-US" smtClean="0"/>
              <a:pPr/>
              <a:t>43</a:t>
            </a:fld>
            <a:endParaRPr lang="en-US"/>
          </a:p>
        </p:txBody>
      </p:sp>
      <p:grpSp>
        <p:nvGrpSpPr>
          <p:cNvPr id="50" name="Group 49" descr="bibliographic statements joined to authority statements"/>
          <p:cNvGrpSpPr/>
          <p:nvPr/>
        </p:nvGrpSpPr>
        <p:grpSpPr>
          <a:xfrm>
            <a:off x="1399335" y="1057273"/>
            <a:ext cx="9635591" cy="5609246"/>
            <a:chOff x="1397746" y="1057273"/>
            <a:chExt cx="9635591" cy="5609246"/>
          </a:xfrm>
        </p:grpSpPr>
        <p:sp>
          <p:nvSpPr>
            <p:cNvPr id="4" name="Oval 3"/>
            <p:cNvSpPr/>
            <p:nvPr/>
          </p:nvSpPr>
          <p:spPr>
            <a:xfrm>
              <a:off x="1778190" y="2565894"/>
              <a:ext cx="2819400" cy="914400"/>
            </a:xfrm>
            <a:prstGeom prst="ellipse">
              <a:avLst/>
            </a:prstGeom>
            <a:solidFill>
              <a:srgbClr val="00206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 la </a:t>
              </a:r>
              <a:r>
                <a:rPr lang="en-US" dirty="0" err="1"/>
                <a:t>grammatologie</a:t>
              </a:r>
              <a:endParaRPr lang="en-US" dirty="0"/>
            </a:p>
          </p:txBody>
        </p:sp>
        <p:sp>
          <p:nvSpPr>
            <p:cNvPr id="5" name="Oval 4"/>
            <p:cNvSpPr/>
            <p:nvPr/>
          </p:nvSpPr>
          <p:spPr>
            <a:xfrm>
              <a:off x="5637212" y="1752600"/>
              <a:ext cx="1828800" cy="838200"/>
            </a:xfrm>
            <a:prstGeom prst="ellipse">
              <a:avLst/>
            </a:prstGeom>
            <a:solidFill>
              <a:schemeClr val="accent2">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Jacques Derrida</a:t>
              </a:r>
            </a:p>
          </p:txBody>
        </p:sp>
        <p:sp>
          <p:nvSpPr>
            <p:cNvPr id="9" name="Oval 8"/>
            <p:cNvSpPr/>
            <p:nvPr/>
          </p:nvSpPr>
          <p:spPr>
            <a:xfrm>
              <a:off x="1397746" y="4953000"/>
              <a:ext cx="2667000" cy="1295400"/>
            </a:xfrm>
            <a:prstGeom prst="ellipse">
              <a:avLst/>
            </a:prstGeom>
            <a:solidFill>
              <a:srgbClr val="00B0F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Language and languages--Philosophy</a:t>
              </a:r>
            </a:p>
          </p:txBody>
        </p:sp>
        <p:cxnSp>
          <p:nvCxnSpPr>
            <p:cNvPr id="11" name="Straight Connector 10"/>
            <p:cNvCxnSpPr>
              <a:stCxn id="4" idx="7"/>
              <a:endCxn id="5" idx="2"/>
            </p:cNvCxnSpPr>
            <p:nvPr/>
          </p:nvCxnSpPr>
          <p:spPr>
            <a:xfrm flipV="1">
              <a:off x="4184698" y="2171700"/>
              <a:ext cx="1452514" cy="528105"/>
            </a:xfrm>
            <a:prstGeom prst="line">
              <a:avLst/>
            </a:prstGeom>
            <a:ln w="12700">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064746" y="2034009"/>
              <a:ext cx="1316132" cy="467005"/>
            </a:xfrm>
            <a:prstGeom prst="rect">
              <a:avLst/>
            </a:prstGeom>
            <a:solidFill>
              <a:srgbClr val="92D05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Written by</a:t>
              </a:r>
            </a:p>
          </p:txBody>
        </p:sp>
        <p:sp>
          <p:nvSpPr>
            <p:cNvPr id="2" name="Oval 1"/>
            <p:cNvSpPr/>
            <p:nvPr/>
          </p:nvSpPr>
          <p:spPr>
            <a:xfrm>
              <a:off x="9128337" y="1057273"/>
              <a:ext cx="1905000" cy="819711"/>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Algeria</a:t>
              </a:r>
            </a:p>
          </p:txBody>
        </p:sp>
        <p:sp>
          <p:nvSpPr>
            <p:cNvPr id="10" name="Oval 9"/>
            <p:cNvSpPr/>
            <p:nvPr/>
          </p:nvSpPr>
          <p:spPr>
            <a:xfrm>
              <a:off x="8913812" y="3705227"/>
              <a:ext cx="2008188" cy="788426"/>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Philosophy</a:t>
              </a:r>
            </a:p>
          </p:txBody>
        </p:sp>
        <p:sp>
          <p:nvSpPr>
            <p:cNvPr id="12" name="Oval 11"/>
            <p:cNvSpPr/>
            <p:nvPr/>
          </p:nvSpPr>
          <p:spPr>
            <a:xfrm>
              <a:off x="8685212" y="2714533"/>
              <a:ext cx="2057400" cy="609600"/>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Logic</a:t>
              </a:r>
            </a:p>
          </p:txBody>
        </p:sp>
        <p:sp>
          <p:nvSpPr>
            <p:cNvPr id="14" name="Oval 13"/>
            <p:cNvSpPr/>
            <p:nvPr/>
          </p:nvSpPr>
          <p:spPr>
            <a:xfrm>
              <a:off x="5299074" y="3766580"/>
              <a:ext cx="1752600" cy="800100"/>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Professor</a:t>
              </a:r>
            </a:p>
          </p:txBody>
        </p:sp>
        <p:sp>
          <p:nvSpPr>
            <p:cNvPr id="16" name="Oval 15"/>
            <p:cNvSpPr/>
            <p:nvPr/>
          </p:nvSpPr>
          <p:spPr>
            <a:xfrm>
              <a:off x="7307404" y="4953000"/>
              <a:ext cx="2406508" cy="838200"/>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Verité</a:t>
              </a:r>
              <a:r>
                <a:rPr lang="en-US" dirty="0"/>
                <a:t> </a:t>
              </a:r>
              <a:r>
                <a:rPr lang="en-US" dirty="0" err="1"/>
                <a:t>en</a:t>
              </a:r>
              <a:r>
                <a:rPr lang="en-US" dirty="0"/>
                <a:t> </a:t>
              </a:r>
              <a:r>
                <a:rPr lang="en-US" dirty="0" err="1"/>
                <a:t>peinture</a:t>
              </a:r>
              <a:endParaRPr lang="en-US" dirty="0"/>
            </a:p>
          </p:txBody>
        </p:sp>
        <p:sp>
          <p:nvSpPr>
            <p:cNvPr id="18" name="Oval 17"/>
            <p:cNvSpPr/>
            <p:nvPr/>
          </p:nvSpPr>
          <p:spPr>
            <a:xfrm>
              <a:off x="5514267" y="5714019"/>
              <a:ext cx="2074690" cy="952500"/>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Language and logic</a:t>
              </a:r>
            </a:p>
          </p:txBody>
        </p:sp>
        <p:cxnSp>
          <p:nvCxnSpPr>
            <p:cNvPr id="23" name="Straight Connector 22"/>
            <p:cNvCxnSpPr>
              <a:stCxn id="4" idx="4"/>
              <a:endCxn id="9" idx="0"/>
            </p:cNvCxnSpPr>
            <p:nvPr/>
          </p:nvCxnSpPr>
          <p:spPr>
            <a:xfrm flipH="1">
              <a:off x="2731246" y="3480294"/>
              <a:ext cx="456644" cy="1472706"/>
            </a:xfrm>
            <a:prstGeom prst="line">
              <a:avLst/>
            </a:prstGeom>
            <a:ln w="12700">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177066" y="4010025"/>
              <a:ext cx="2209800" cy="419100"/>
            </a:xfrm>
            <a:prstGeom prst="rect">
              <a:avLst/>
            </a:prstGeom>
            <a:solidFill>
              <a:schemeClr val="accent3">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 subject</a:t>
              </a:r>
            </a:p>
          </p:txBody>
        </p:sp>
        <p:cxnSp>
          <p:nvCxnSpPr>
            <p:cNvPr id="26" name="Straight Connector 25"/>
            <p:cNvCxnSpPr>
              <a:stCxn id="5" idx="6"/>
              <a:endCxn id="2" idx="3"/>
            </p:cNvCxnSpPr>
            <p:nvPr/>
          </p:nvCxnSpPr>
          <p:spPr>
            <a:xfrm flipV="1">
              <a:off x="7466012" y="1756940"/>
              <a:ext cx="1941306" cy="414760"/>
            </a:xfrm>
            <a:prstGeom prst="line">
              <a:avLst/>
            </a:prstGeom>
            <a:ln w="1270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5" idx="5"/>
              <a:endCxn id="12" idx="2"/>
            </p:cNvCxnSpPr>
            <p:nvPr/>
          </p:nvCxnSpPr>
          <p:spPr>
            <a:xfrm>
              <a:off x="7198190" y="2468048"/>
              <a:ext cx="1487022" cy="551285"/>
            </a:xfrm>
            <a:prstGeom prst="line">
              <a:avLst/>
            </a:prstGeom>
            <a:ln w="1270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5" idx="5"/>
              <a:endCxn id="10" idx="2"/>
            </p:cNvCxnSpPr>
            <p:nvPr/>
          </p:nvCxnSpPr>
          <p:spPr>
            <a:xfrm>
              <a:off x="7198190" y="2468048"/>
              <a:ext cx="1715622" cy="1631392"/>
            </a:xfrm>
            <a:prstGeom prst="line">
              <a:avLst/>
            </a:prstGeom>
            <a:ln w="1270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5" idx="4"/>
              <a:endCxn id="16" idx="0"/>
            </p:cNvCxnSpPr>
            <p:nvPr/>
          </p:nvCxnSpPr>
          <p:spPr>
            <a:xfrm>
              <a:off x="6551612" y="2590800"/>
              <a:ext cx="1959046" cy="2362200"/>
            </a:xfrm>
            <a:prstGeom prst="line">
              <a:avLst/>
            </a:prstGeom>
            <a:ln w="1270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5" idx="3"/>
              <a:endCxn id="14" idx="0"/>
            </p:cNvCxnSpPr>
            <p:nvPr/>
          </p:nvCxnSpPr>
          <p:spPr>
            <a:xfrm>
              <a:off x="5905034" y="2468048"/>
              <a:ext cx="270340" cy="1298532"/>
            </a:xfrm>
            <a:prstGeom prst="line">
              <a:avLst/>
            </a:prstGeom>
            <a:ln w="1270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9" idx="5"/>
              <a:endCxn id="18" idx="2"/>
            </p:cNvCxnSpPr>
            <p:nvPr/>
          </p:nvCxnSpPr>
          <p:spPr>
            <a:xfrm>
              <a:off x="3674173" y="6058693"/>
              <a:ext cx="1840094" cy="131576"/>
            </a:xfrm>
            <a:prstGeom prst="line">
              <a:avLst/>
            </a:prstGeom>
            <a:ln w="12700">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5148029" y="3015536"/>
              <a:ext cx="1514010" cy="536415"/>
            </a:xfrm>
            <a:prstGeom prst="rect">
              <a:avLst/>
            </a:prstGeom>
            <a:solidFill>
              <a:schemeClr val="accent3">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 profession</a:t>
              </a:r>
            </a:p>
          </p:txBody>
        </p:sp>
        <p:sp>
          <p:nvSpPr>
            <p:cNvPr id="43" name="Rectangle 42"/>
            <p:cNvSpPr/>
            <p:nvPr/>
          </p:nvSpPr>
          <p:spPr>
            <a:xfrm>
              <a:off x="7860121" y="1597562"/>
              <a:ext cx="1124511" cy="394213"/>
            </a:xfrm>
            <a:prstGeom prst="rect">
              <a:avLst/>
            </a:prstGeom>
            <a:solidFill>
              <a:schemeClr val="accent3">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Born in</a:t>
              </a:r>
            </a:p>
          </p:txBody>
        </p:sp>
        <p:sp>
          <p:nvSpPr>
            <p:cNvPr id="44" name="Rectangle 43"/>
            <p:cNvSpPr/>
            <p:nvPr/>
          </p:nvSpPr>
          <p:spPr>
            <a:xfrm>
              <a:off x="7307404" y="2714533"/>
              <a:ext cx="1129261" cy="534473"/>
            </a:xfrm>
            <a:prstGeom prst="rect">
              <a:avLst/>
            </a:prstGeom>
            <a:solidFill>
              <a:schemeClr val="accent3">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Writes about</a:t>
              </a:r>
            </a:p>
          </p:txBody>
        </p:sp>
        <p:sp>
          <p:nvSpPr>
            <p:cNvPr id="45" name="Rectangle 44"/>
            <p:cNvSpPr/>
            <p:nvPr/>
          </p:nvSpPr>
          <p:spPr>
            <a:xfrm>
              <a:off x="7307405" y="4010025"/>
              <a:ext cx="1307492" cy="385763"/>
            </a:xfrm>
            <a:prstGeom prst="rect">
              <a:avLst/>
            </a:prstGeom>
            <a:solidFill>
              <a:schemeClr val="accent3">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Wrote</a:t>
              </a:r>
            </a:p>
          </p:txBody>
        </p:sp>
        <p:sp>
          <p:nvSpPr>
            <p:cNvPr id="47" name="Rectangle 46"/>
            <p:cNvSpPr/>
            <p:nvPr/>
          </p:nvSpPr>
          <p:spPr>
            <a:xfrm>
              <a:off x="4148953" y="5453996"/>
              <a:ext cx="1231925" cy="1023004"/>
            </a:xfrm>
            <a:prstGeom prst="rect">
              <a:avLst/>
            </a:prstGeom>
            <a:solidFill>
              <a:schemeClr val="accent3">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 narrower subject</a:t>
              </a:r>
            </a:p>
          </p:txBody>
        </p:sp>
      </p:grpSp>
    </p:spTree>
    <p:extLst>
      <p:ext uri="{BB962C8B-B14F-4D97-AF65-F5344CB8AC3E}">
        <p14:creationId xmlns:p14="http://schemas.microsoft.com/office/powerpoint/2010/main" val="174805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57703" y="307010"/>
            <a:ext cx="9782801" cy="876929"/>
          </a:xfrm>
        </p:spPr>
        <p:txBody>
          <a:bodyPr>
            <a:normAutofit fontScale="90000"/>
          </a:bodyPr>
          <a:lstStyle/>
          <a:p>
            <a:r>
              <a:rPr lang="en-US" dirty="0" smtClean="0"/>
              <a:t>Linked data concepts:</a:t>
            </a:r>
            <a:br>
              <a:rPr lang="en-US" dirty="0" smtClean="0"/>
            </a:br>
            <a:r>
              <a:rPr lang="en-US" dirty="0" smtClean="0"/>
              <a:t> Join </a:t>
            </a:r>
            <a:r>
              <a:rPr lang="en-US" dirty="0"/>
              <a:t>with </a:t>
            </a:r>
            <a:r>
              <a:rPr lang="en-US" dirty="0" smtClean="0"/>
              <a:t>external data</a:t>
            </a:r>
            <a:endParaRPr lang="en-US" dirty="0"/>
          </a:p>
        </p:txBody>
      </p:sp>
      <p:sp>
        <p:nvSpPr>
          <p:cNvPr id="8" name="Footer Placeholder 7"/>
          <p:cNvSpPr>
            <a:spLocks noGrp="1"/>
          </p:cNvSpPr>
          <p:nvPr>
            <p:ph type="ftr" sz="quarter" idx="11"/>
          </p:nvPr>
        </p:nvSpPr>
        <p:spPr/>
        <p:txBody>
          <a:bodyPr/>
          <a:lstStyle/>
          <a:p>
            <a:r>
              <a:rPr lang="en-US" smtClean="0"/>
              <a:t>LODLAMTO 2016 - Introducing LOD</a:t>
            </a:r>
            <a:endParaRPr lang="en-US"/>
          </a:p>
        </p:txBody>
      </p:sp>
      <p:sp>
        <p:nvSpPr>
          <p:cNvPr id="9" name="Slide Number Placeholder 8"/>
          <p:cNvSpPr>
            <a:spLocks noGrp="1"/>
          </p:cNvSpPr>
          <p:nvPr>
            <p:ph type="sldNum" sz="quarter" idx="12"/>
          </p:nvPr>
        </p:nvSpPr>
        <p:spPr/>
        <p:txBody>
          <a:bodyPr/>
          <a:lstStyle/>
          <a:p>
            <a:fld id="{B01839D2-83C5-4C18-9B9F-657AE14E9527}" type="slidenum">
              <a:rPr lang="en-US" smtClean="0"/>
              <a:pPr/>
              <a:t>44</a:t>
            </a:fld>
            <a:endParaRPr lang="en-US"/>
          </a:p>
        </p:txBody>
      </p:sp>
      <p:grpSp>
        <p:nvGrpSpPr>
          <p:cNvPr id="27" name="Group 26" descr="bibliographic statements joined to authority statements"/>
          <p:cNvGrpSpPr/>
          <p:nvPr/>
        </p:nvGrpSpPr>
        <p:grpSpPr>
          <a:xfrm>
            <a:off x="1401625" y="1057274"/>
            <a:ext cx="9633300" cy="5163067"/>
            <a:chOff x="1400037" y="1057273"/>
            <a:chExt cx="9633300" cy="5163067"/>
          </a:xfrm>
        </p:grpSpPr>
        <p:sp>
          <p:nvSpPr>
            <p:cNvPr id="4" name="Oval 3"/>
            <p:cNvSpPr/>
            <p:nvPr/>
          </p:nvSpPr>
          <p:spPr>
            <a:xfrm>
              <a:off x="1778190" y="2565894"/>
              <a:ext cx="2819400" cy="914400"/>
            </a:xfrm>
            <a:prstGeom prst="ellipse">
              <a:avLst/>
            </a:prstGeom>
            <a:solidFill>
              <a:srgbClr val="00206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 la </a:t>
              </a:r>
              <a:r>
                <a:rPr lang="en-US" dirty="0" err="1"/>
                <a:t>grammatologie</a:t>
              </a:r>
              <a:endParaRPr lang="en-US" dirty="0"/>
            </a:p>
          </p:txBody>
        </p:sp>
        <p:sp>
          <p:nvSpPr>
            <p:cNvPr id="5" name="Oval 4"/>
            <p:cNvSpPr/>
            <p:nvPr/>
          </p:nvSpPr>
          <p:spPr>
            <a:xfrm>
              <a:off x="5637212" y="1752600"/>
              <a:ext cx="1828800" cy="838200"/>
            </a:xfrm>
            <a:prstGeom prst="ellipse">
              <a:avLst/>
            </a:prstGeom>
            <a:solidFill>
              <a:schemeClr val="accent2">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Jacques Derrida</a:t>
              </a:r>
            </a:p>
          </p:txBody>
        </p:sp>
        <p:cxnSp>
          <p:nvCxnSpPr>
            <p:cNvPr id="11" name="Straight Connector 10"/>
            <p:cNvCxnSpPr>
              <a:stCxn id="4" idx="7"/>
              <a:endCxn id="5" idx="2"/>
            </p:cNvCxnSpPr>
            <p:nvPr/>
          </p:nvCxnSpPr>
          <p:spPr>
            <a:xfrm flipV="1">
              <a:off x="4184698" y="2171700"/>
              <a:ext cx="1452514" cy="528105"/>
            </a:xfrm>
            <a:prstGeom prst="line">
              <a:avLst/>
            </a:prstGeom>
            <a:ln w="12700">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064746" y="2034009"/>
              <a:ext cx="1316132" cy="467005"/>
            </a:xfrm>
            <a:prstGeom prst="rect">
              <a:avLst/>
            </a:prstGeom>
            <a:solidFill>
              <a:srgbClr val="92D05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Written by</a:t>
              </a:r>
            </a:p>
          </p:txBody>
        </p:sp>
        <p:sp>
          <p:nvSpPr>
            <p:cNvPr id="2" name="Oval 1"/>
            <p:cNvSpPr/>
            <p:nvPr/>
          </p:nvSpPr>
          <p:spPr>
            <a:xfrm>
              <a:off x="9128337" y="1057273"/>
              <a:ext cx="1905000" cy="819711"/>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Algeria</a:t>
              </a:r>
            </a:p>
          </p:txBody>
        </p:sp>
        <p:sp>
          <p:nvSpPr>
            <p:cNvPr id="10" name="Oval 9"/>
            <p:cNvSpPr/>
            <p:nvPr/>
          </p:nvSpPr>
          <p:spPr>
            <a:xfrm>
              <a:off x="8913812" y="3705227"/>
              <a:ext cx="2008188" cy="788426"/>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Philosophy</a:t>
              </a:r>
            </a:p>
          </p:txBody>
        </p:sp>
        <p:sp>
          <p:nvSpPr>
            <p:cNvPr id="12" name="Oval 11"/>
            <p:cNvSpPr/>
            <p:nvPr/>
          </p:nvSpPr>
          <p:spPr>
            <a:xfrm>
              <a:off x="8685212" y="2714533"/>
              <a:ext cx="2057400" cy="609600"/>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Logic</a:t>
              </a:r>
            </a:p>
          </p:txBody>
        </p:sp>
        <p:sp>
          <p:nvSpPr>
            <p:cNvPr id="16" name="Oval 15"/>
            <p:cNvSpPr/>
            <p:nvPr/>
          </p:nvSpPr>
          <p:spPr>
            <a:xfrm>
              <a:off x="7307404" y="4953000"/>
              <a:ext cx="2406508" cy="838200"/>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Verité</a:t>
              </a:r>
              <a:r>
                <a:rPr lang="en-US" dirty="0"/>
                <a:t> </a:t>
              </a:r>
              <a:r>
                <a:rPr lang="en-US" dirty="0" err="1"/>
                <a:t>en</a:t>
              </a:r>
              <a:r>
                <a:rPr lang="en-US" dirty="0"/>
                <a:t> </a:t>
              </a:r>
              <a:r>
                <a:rPr lang="en-US" dirty="0" err="1"/>
                <a:t>peinture</a:t>
              </a:r>
              <a:endParaRPr lang="en-US" dirty="0"/>
            </a:p>
          </p:txBody>
        </p:sp>
        <p:cxnSp>
          <p:nvCxnSpPr>
            <p:cNvPr id="26" name="Straight Connector 25"/>
            <p:cNvCxnSpPr>
              <a:stCxn id="5" idx="6"/>
              <a:endCxn id="2" idx="3"/>
            </p:cNvCxnSpPr>
            <p:nvPr/>
          </p:nvCxnSpPr>
          <p:spPr>
            <a:xfrm flipV="1">
              <a:off x="7466012" y="1756940"/>
              <a:ext cx="1941306" cy="414760"/>
            </a:xfrm>
            <a:prstGeom prst="line">
              <a:avLst/>
            </a:prstGeom>
            <a:ln w="1270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5" idx="5"/>
              <a:endCxn id="12" idx="2"/>
            </p:cNvCxnSpPr>
            <p:nvPr/>
          </p:nvCxnSpPr>
          <p:spPr>
            <a:xfrm>
              <a:off x="7198190" y="2468048"/>
              <a:ext cx="1487022" cy="551285"/>
            </a:xfrm>
            <a:prstGeom prst="line">
              <a:avLst/>
            </a:prstGeom>
            <a:ln w="1270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5" idx="5"/>
              <a:endCxn id="10" idx="2"/>
            </p:cNvCxnSpPr>
            <p:nvPr/>
          </p:nvCxnSpPr>
          <p:spPr>
            <a:xfrm>
              <a:off x="7198190" y="2468048"/>
              <a:ext cx="1715622" cy="1631392"/>
            </a:xfrm>
            <a:prstGeom prst="line">
              <a:avLst/>
            </a:prstGeom>
            <a:ln w="1270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5" idx="4"/>
              <a:endCxn id="16" idx="0"/>
            </p:cNvCxnSpPr>
            <p:nvPr/>
          </p:nvCxnSpPr>
          <p:spPr>
            <a:xfrm>
              <a:off x="6551612" y="2590800"/>
              <a:ext cx="1959046" cy="2362200"/>
            </a:xfrm>
            <a:prstGeom prst="line">
              <a:avLst/>
            </a:prstGeom>
            <a:ln w="12700">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7860121" y="1597562"/>
              <a:ext cx="1124511" cy="394213"/>
            </a:xfrm>
            <a:prstGeom prst="rect">
              <a:avLst/>
            </a:prstGeom>
            <a:solidFill>
              <a:schemeClr val="accent3">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Born in</a:t>
              </a:r>
            </a:p>
          </p:txBody>
        </p:sp>
        <p:sp>
          <p:nvSpPr>
            <p:cNvPr id="44" name="Rectangle 43"/>
            <p:cNvSpPr/>
            <p:nvPr/>
          </p:nvSpPr>
          <p:spPr>
            <a:xfrm>
              <a:off x="7307404" y="2714533"/>
              <a:ext cx="1129261" cy="534473"/>
            </a:xfrm>
            <a:prstGeom prst="rect">
              <a:avLst/>
            </a:prstGeom>
            <a:solidFill>
              <a:schemeClr val="accent3">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Writes about</a:t>
              </a:r>
            </a:p>
          </p:txBody>
        </p:sp>
        <p:sp>
          <p:nvSpPr>
            <p:cNvPr id="45" name="Rectangle 44"/>
            <p:cNvSpPr/>
            <p:nvPr/>
          </p:nvSpPr>
          <p:spPr>
            <a:xfrm>
              <a:off x="7307405" y="4010025"/>
              <a:ext cx="1307492" cy="385763"/>
            </a:xfrm>
            <a:prstGeom prst="rect">
              <a:avLst/>
            </a:prstGeom>
            <a:solidFill>
              <a:schemeClr val="accent3">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Wrote</a:t>
              </a:r>
            </a:p>
          </p:txBody>
        </p:sp>
        <p:sp>
          <p:nvSpPr>
            <p:cNvPr id="6" name="Oval 5"/>
            <p:cNvSpPr/>
            <p:nvPr/>
          </p:nvSpPr>
          <p:spPr>
            <a:xfrm>
              <a:off x="1400037" y="4582040"/>
              <a:ext cx="2313178" cy="838200"/>
            </a:xfrm>
            <a:prstGeom prst="ellipse">
              <a:avLst/>
            </a:prstGeom>
            <a:solidFill>
              <a:srgbClr val="7030A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Friedrich </a:t>
              </a:r>
              <a:r>
                <a:rPr lang="en-US" dirty="0" err="1"/>
                <a:t>Nietzche</a:t>
              </a:r>
              <a:endParaRPr lang="en-US" dirty="0"/>
            </a:p>
          </p:txBody>
        </p:sp>
        <p:sp>
          <p:nvSpPr>
            <p:cNvPr id="7" name="Oval 6"/>
            <p:cNvSpPr/>
            <p:nvPr/>
          </p:nvSpPr>
          <p:spPr>
            <a:xfrm>
              <a:off x="4136254" y="5420240"/>
              <a:ext cx="2667000" cy="800100"/>
            </a:xfrm>
            <a:prstGeom prst="ellipse">
              <a:avLst/>
            </a:prstGeom>
            <a:solidFill>
              <a:srgbClr val="7030A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Gayatri Chakravorty Spivak</a:t>
              </a:r>
            </a:p>
          </p:txBody>
        </p:sp>
        <p:cxnSp>
          <p:nvCxnSpPr>
            <p:cNvPr id="13" name="Straight Connector 12"/>
            <p:cNvCxnSpPr>
              <a:stCxn id="5" idx="3"/>
              <a:endCxn id="7" idx="0"/>
            </p:cNvCxnSpPr>
            <p:nvPr/>
          </p:nvCxnSpPr>
          <p:spPr>
            <a:xfrm flipH="1">
              <a:off x="5469754" y="2468048"/>
              <a:ext cx="435280" cy="2952192"/>
            </a:xfrm>
            <a:prstGeom prst="line">
              <a:avLst/>
            </a:prstGeom>
            <a:ln w="1270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5" idx="3"/>
              <a:endCxn id="6" idx="7"/>
            </p:cNvCxnSpPr>
            <p:nvPr/>
          </p:nvCxnSpPr>
          <p:spPr>
            <a:xfrm flipH="1">
              <a:off x="3374458" y="2468048"/>
              <a:ext cx="2530576" cy="2236744"/>
            </a:xfrm>
            <a:prstGeom prst="line">
              <a:avLst/>
            </a:prstGeom>
            <a:ln w="12700">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821612" y="4493653"/>
              <a:ext cx="1475534" cy="319686"/>
            </a:xfrm>
            <a:prstGeom prst="rect">
              <a:avLst/>
            </a:prstGeom>
            <a:solidFill>
              <a:schemeClr val="accent3">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Influenced</a:t>
              </a:r>
            </a:p>
          </p:txBody>
        </p:sp>
        <p:sp>
          <p:nvSpPr>
            <p:cNvPr id="25" name="Rectangle 24"/>
            <p:cNvSpPr/>
            <p:nvPr/>
          </p:nvSpPr>
          <p:spPr>
            <a:xfrm>
              <a:off x="3197777" y="3766492"/>
              <a:ext cx="1465781" cy="529349"/>
            </a:xfrm>
            <a:prstGeom prst="rect">
              <a:avLst/>
            </a:prstGeom>
            <a:solidFill>
              <a:schemeClr val="accent3">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Influenced by</a:t>
              </a:r>
            </a:p>
          </p:txBody>
        </p:sp>
      </p:grpSp>
    </p:spTree>
    <p:extLst>
      <p:ext uri="{BB962C8B-B14F-4D97-AF65-F5344CB8AC3E}">
        <p14:creationId xmlns:p14="http://schemas.microsoft.com/office/powerpoint/2010/main" val="12416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Using our Margaret Atwood example</a:t>
            </a:r>
            <a:endParaRPr lang="en-CA" dirty="0"/>
          </a:p>
        </p:txBody>
      </p:sp>
      <p:pic>
        <p:nvPicPr>
          <p:cNvPr id="1027" name="Picture 3" descr="Showing to webs of data, around Maragaret Atwood and around Ottawa. The cluster of attribtues around Margaret Atwood can be joined to cluster of attributes around Ottawa"/>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2144111" y="1690688"/>
            <a:ext cx="7602197" cy="4351338"/>
          </a:xfrm>
        </p:spPr>
      </p:pic>
      <p:sp>
        <p:nvSpPr>
          <p:cNvPr id="4" name="Footer Placeholder 3"/>
          <p:cNvSpPr>
            <a:spLocks noGrp="1"/>
          </p:cNvSpPr>
          <p:nvPr>
            <p:ph type="ftr" sz="quarter" idx="11"/>
          </p:nvPr>
        </p:nvSpPr>
        <p:spPr/>
        <p:txBody>
          <a:bodyPr/>
          <a:lstStyle/>
          <a:p>
            <a:r>
              <a:rPr lang="en-US" smtClean="0"/>
              <a:t>LODLAMTO 2016 - Introducing LOD</a:t>
            </a:r>
            <a:endParaRPr lang="en-US"/>
          </a:p>
        </p:txBody>
      </p:sp>
      <p:sp>
        <p:nvSpPr>
          <p:cNvPr id="3" name="Slide Number Placeholder 2"/>
          <p:cNvSpPr>
            <a:spLocks noGrp="1"/>
          </p:cNvSpPr>
          <p:nvPr>
            <p:ph type="sldNum" sz="quarter" idx="12"/>
          </p:nvPr>
        </p:nvSpPr>
        <p:spPr/>
        <p:txBody>
          <a:bodyPr/>
          <a:lstStyle/>
          <a:p>
            <a:fld id="{C06371AA-6CC3-49D3-BCC2-49F0C97B286E}" type="slidenum">
              <a:rPr lang="en-CA" smtClean="0"/>
              <a:pPr/>
              <a:t>45</a:t>
            </a:fld>
            <a:endParaRPr lang="en-CA" dirty="0"/>
          </a:p>
        </p:txBody>
      </p:sp>
    </p:spTree>
    <p:extLst>
      <p:ext uri="{BB962C8B-B14F-4D97-AF65-F5344CB8AC3E}">
        <p14:creationId xmlns:p14="http://schemas.microsoft.com/office/powerpoint/2010/main" val="757794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5025" y="177801"/>
            <a:ext cx="9782801" cy="812800"/>
          </a:xfrm>
        </p:spPr>
        <p:txBody>
          <a:bodyPr/>
          <a:lstStyle/>
          <a:p>
            <a:r>
              <a:rPr lang="en-US" dirty="0" smtClean="0"/>
              <a:t>Things in our records and documents</a:t>
            </a:r>
            <a:endParaRPr lang="en-US" dirty="0"/>
          </a:p>
        </p:txBody>
      </p:sp>
      <p:sp>
        <p:nvSpPr>
          <p:cNvPr id="2" name="Footer Placeholder 1"/>
          <p:cNvSpPr>
            <a:spLocks noGrp="1"/>
          </p:cNvSpPr>
          <p:nvPr>
            <p:ph type="ftr" sz="quarter" idx="11"/>
          </p:nvPr>
        </p:nvSpPr>
        <p:spPr/>
        <p:txBody>
          <a:bodyPr/>
          <a:lstStyle/>
          <a:p>
            <a:r>
              <a:rPr lang="en-US" smtClean="0"/>
              <a:t>LODLAMTO 2016 - Introducing LOD</a:t>
            </a:r>
            <a:endParaRPr lang="en-US"/>
          </a:p>
        </p:txBody>
      </p:sp>
      <p:sp>
        <p:nvSpPr>
          <p:cNvPr id="6" name="Slide Number Placeholder 5"/>
          <p:cNvSpPr>
            <a:spLocks noGrp="1"/>
          </p:cNvSpPr>
          <p:nvPr>
            <p:ph type="sldNum" sz="quarter" idx="12"/>
          </p:nvPr>
        </p:nvSpPr>
        <p:spPr/>
        <p:txBody>
          <a:bodyPr/>
          <a:lstStyle/>
          <a:p>
            <a:fld id="{B01839D2-83C5-4C18-9B9F-657AE14E9527}" type="slidenum">
              <a:rPr lang="en-US" smtClean="0"/>
              <a:pPr/>
              <a:t>46</a:t>
            </a:fld>
            <a:endParaRPr lang="en-US"/>
          </a:p>
        </p:txBody>
      </p:sp>
      <p:pic>
        <p:nvPicPr>
          <p:cNvPr id="4" name="Picture 3" descr="MARC record with things highlighted such as publisher, persons, subjects"/>
          <p:cNvPicPr>
            <a:picLocks noChangeAspect="1"/>
          </p:cNvPicPr>
          <p:nvPr/>
        </p:nvPicPr>
        <p:blipFill>
          <a:blip r:embed="rId2" cstate="print"/>
          <a:stretch>
            <a:fillRect/>
          </a:stretch>
        </p:blipFill>
        <p:spPr>
          <a:xfrm>
            <a:off x="1876097" y="1143001"/>
            <a:ext cx="7819455" cy="4638095"/>
          </a:xfrm>
          <a:prstGeom prst="rect">
            <a:avLst/>
          </a:prstGeom>
        </p:spPr>
      </p:pic>
      <p:sp>
        <p:nvSpPr>
          <p:cNvPr id="5" name="TextBox 4"/>
          <p:cNvSpPr txBox="1"/>
          <p:nvPr/>
        </p:nvSpPr>
        <p:spPr>
          <a:xfrm>
            <a:off x="661775" y="5933496"/>
            <a:ext cx="9320425" cy="590931"/>
          </a:xfrm>
          <a:prstGeom prst="rect">
            <a:avLst/>
          </a:prstGeom>
          <a:noFill/>
        </p:spPr>
        <p:txBody>
          <a:bodyPr wrap="square" rtlCol="0">
            <a:spAutoFit/>
          </a:bodyPr>
          <a:lstStyle/>
          <a:p>
            <a:pPr>
              <a:lnSpc>
                <a:spcPct val="90000"/>
              </a:lnSpc>
            </a:pPr>
            <a:r>
              <a:rPr lang="en-US" dirty="0"/>
              <a:t>Source: Eric Miller. “</a:t>
            </a:r>
            <a:r>
              <a:rPr lang="en-US" dirty="0">
                <a:hlinkClick r:id="rId3"/>
              </a:rPr>
              <a:t>Moving from MARC</a:t>
            </a:r>
            <a:r>
              <a:rPr lang="en-US" dirty="0"/>
              <a:t>: How BIBFRAME moves the Linked Data in Libraries conversation to large-scale action.” SWIB 2014. slide 19</a:t>
            </a:r>
          </a:p>
        </p:txBody>
      </p:sp>
    </p:spTree>
    <p:extLst>
      <p:ext uri="{BB962C8B-B14F-4D97-AF65-F5344CB8AC3E}">
        <p14:creationId xmlns:p14="http://schemas.microsoft.com/office/powerpoint/2010/main" val="46515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Exercise 2</a:t>
            </a:r>
            <a:endParaRPr lang="en-US" dirty="0"/>
          </a:p>
        </p:txBody>
      </p:sp>
      <p:sp>
        <p:nvSpPr>
          <p:cNvPr id="5" name="Text Placeholder 4"/>
          <p:cNvSpPr>
            <a:spLocks noGrp="1"/>
          </p:cNvSpPr>
          <p:nvPr>
            <p:ph type="body" idx="1"/>
          </p:nvPr>
        </p:nvSpPr>
        <p:spPr/>
        <p:txBody>
          <a:bodyPr/>
          <a:lstStyle/>
          <a:p>
            <a:r>
              <a:rPr lang="en-US" dirty="0" smtClean="0"/>
              <a:t>Structured data and entities</a:t>
            </a:r>
            <a:endParaRPr lang="en-US" dirty="0"/>
          </a:p>
        </p:txBody>
      </p:sp>
      <p:sp>
        <p:nvSpPr>
          <p:cNvPr id="2" name="Footer Placeholder 1"/>
          <p:cNvSpPr>
            <a:spLocks noGrp="1"/>
          </p:cNvSpPr>
          <p:nvPr>
            <p:ph type="ftr" sz="quarter" idx="11"/>
          </p:nvPr>
        </p:nvSpPr>
        <p:spPr/>
        <p:txBody>
          <a:bodyPr/>
          <a:lstStyle/>
          <a:p>
            <a:r>
              <a:rPr lang="en-US" smtClean="0"/>
              <a:t>LODLAMTO 2016 - Introducing LOD</a:t>
            </a:r>
            <a:endParaRPr lang="en-US"/>
          </a:p>
        </p:txBody>
      </p:sp>
      <p:sp>
        <p:nvSpPr>
          <p:cNvPr id="3" name="Slide Number Placeholder 2"/>
          <p:cNvSpPr>
            <a:spLocks noGrp="1"/>
          </p:cNvSpPr>
          <p:nvPr>
            <p:ph type="sldNum" sz="quarter" idx="12"/>
          </p:nvPr>
        </p:nvSpPr>
        <p:spPr/>
        <p:txBody>
          <a:bodyPr/>
          <a:lstStyle/>
          <a:p>
            <a:fld id="{B01839D2-83C5-4C18-9B9F-657AE14E9527}" type="slidenum">
              <a:rPr lang="en-US" smtClean="0"/>
              <a:pPr/>
              <a:t>47</a:t>
            </a:fld>
            <a:endParaRPr lang="en-US"/>
          </a:p>
        </p:txBody>
      </p:sp>
    </p:spTree>
    <p:extLst>
      <p:ext uri="{BB962C8B-B14F-4D97-AF65-F5344CB8AC3E}">
        <p14:creationId xmlns:p14="http://schemas.microsoft.com/office/powerpoint/2010/main" val="31152325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RDF, URIs, Ontologies</a:t>
            </a:r>
            <a:endParaRPr lang="en-US" dirty="0"/>
          </a:p>
        </p:txBody>
      </p:sp>
      <p:sp>
        <p:nvSpPr>
          <p:cNvPr id="3" name="Text Placeholder 2"/>
          <p:cNvSpPr>
            <a:spLocks noGrp="1"/>
          </p:cNvSpPr>
          <p:nvPr>
            <p:ph type="body" idx="1"/>
          </p:nvPr>
        </p:nvSpPr>
        <p:spPr/>
        <p:txBody>
          <a:bodyPr/>
          <a:lstStyle/>
          <a:p>
            <a:r>
              <a:rPr lang="en-US" dirty="0" smtClean="0"/>
              <a:t>Building blocks of LOD</a:t>
            </a:r>
            <a:endParaRPr lang="en-US" dirty="0"/>
          </a:p>
        </p:txBody>
      </p:sp>
      <p:sp>
        <p:nvSpPr>
          <p:cNvPr id="4" name="Footer Placeholder 3"/>
          <p:cNvSpPr>
            <a:spLocks noGrp="1"/>
          </p:cNvSpPr>
          <p:nvPr>
            <p:ph type="ftr" sz="quarter" idx="11"/>
          </p:nvPr>
        </p:nvSpPr>
        <p:spPr/>
        <p:txBody>
          <a:bodyPr/>
          <a:lstStyle/>
          <a:p>
            <a:r>
              <a:rPr lang="en-US" smtClean="0"/>
              <a:t>LODLAMTO 2016 - Introducing LOD</a:t>
            </a:r>
            <a:endParaRPr lang="en-US"/>
          </a:p>
        </p:txBody>
      </p:sp>
      <p:sp>
        <p:nvSpPr>
          <p:cNvPr id="5" name="Slide Number Placeholder 4"/>
          <p:cNvSpPr>
            <a:spLocks noGrp="1"/>
          </p:cNvSpPr>
          <p:nvPr>
            <p:ph type="sldNum" sz="quarter" idx="12"/>
          </p:nvPr>
        </p:nvSpPr>
        <p:spPr/>
        <p:txBody>
          <a:bodyPr/>
          <a:lstStyle/>
          <a:p>
            <a:fld id="{B01839D2-83C5-4C18-9B9F-657AE14E9527}" type="slidenum">
              <a:rPr lang="en-US" smtClean="0"/>
              <a:pPr/>
              <a:t>48</a:t>
            </a:fld>
            <a:endParaRPr lang="en-US"/>
          </a:p>
        </p:txBody>
      </p:sp>
    </p:spTree>
    <p:extLst>
      <p:ext uri="{BB962C8B-B14F-4D97-AF65-F5344CB8AC3E}">
        <p14:creationId xmlns:p14="http://schemas.microsoft.com/office/powerpoint/2010/main" val="5506556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Linked data concepts: Data as simple statements</a:t>
            </a:r>
            <a:endParaRPr lang="en-US" dirty="0"/>
          </a:p>
        </p:txBody>
      </p:sp>
      <p:sp>
        <p:nvSpPr>
          <p:cNvPr id="2" name="Content Placeholder 1"/>
          <p:cNvSpPr>
            <a:spLocks noGrp="1"/>
          </p:cNvSpPr>
          <p:nvPr>
            <p:ph idx="1"/>
          </p:nvPr>
        </p:nvSpPr>
        <p:spPr/>
        <p:txBody>
          <a:bodyPr>
            <a:normAutofit/>
          </a:bodyPr>
          <a:lstStyle/>
          <a:p>
            <a:r>
              <a:rPr lang="en-US" dirty="0" smtClean="0"/>
              <a:t>De la </a:t>
            </a:r>
            <a:r>
              <a:rPr lang="en-US" dirty="0" err="1" smtClean="0"/>
              <a:t>grammatolgie</a:t>
            </a:r>
            <a:r>
              <a:rPr lang="en-US" dirty="0" smtClean="0"/>
              <a:t> was written by Jacques Derrida</a:t>
            </a:r>
          </a:p>
          <a:p>
            <a:r>
              <a:rPr lang="en-US" dirty="0" smtClean="0"/>
              <a:t>De la </a:t>
            </a:r>
            <a:r>
              <a:rPr lang="en-US" dirty="0" err="1" smtClean="0"/>
              <a:t>grammatologie</a:t>
            </a:r>
            <a:r>
              <a:rPr lang="en-US" dirty="0" smtClean="0"/>
              <a:t> was translated into English as Of grammatology</a:t>
            </a:r>
          </a:p>
          <a:p>
            <a:r>
              <a:rPr lang="en-US" dirty="0"/>
              <a:t>De la </a:t>
            </a:r>
            <a:r>
              <a:rPr lang="en-US" dirty="0" err="1" smtClean="0"/>
              <a:t>grammatologie</a:t>
            </a:r>
            <a:r>
              <a:rPr lang="en-US" dirty="0" smtClean="0"/>
              <a:t> was translated by Gayatri Chakravorty Spivak</a:t>
            </a:r>
          </a:p>
          <a:p>
            <a:r>
              <a:rPr lang="en-US" dirty="0"/>
              <a:t>Of grammatology was published in Baltimore</a:t>
            </a:r>
          </a:p>
          <a:p>
            <a:r>
              <a:rPr lang="en-US" dirty="0"/>
              <a:t>Of grammatology was published </a:t>
            </a:r>
            <a:r>
              <a:rPr lang="en-US" dirty="0" smtClean="0"/>
              <a:t>by John Hopkins University Press</a:t>
            </a:r>
          </a:p>
          <a:p>
            <a:r>
              <a:rPr lang="en-US" dirty="0"/>
              <a:t>Of grammatology was published </a:t>
            </a:r>
            <a:r>
              <a:rPr lang="en-US" dirty="0" smtClean="0"/>
              <a:t>in 1976</a:t>
            </a:r>
          </a:p>
          <a:p>
            <a:r>
              <a:rPr lang="en-US" dirty="0"/>
              <a:t>Of </a:t>
            </a:r>
            <a:r>
              <a:rPr lang="en-US" dirty="0" smtClean="0"/>
              <a:t>grammatology is about Language and languages--Philosophy</a:t>
            </a:r>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smtClean="0"/>
              <a:t>LODLAMTO 2016 - Introducing LOD</a:t>
            </a:r>
            <a:endParaRPr lang="en-US"/>
          </a:p>
        </p:txBody>
      </p:sp>
      <p:sp>
        <p:nvSpPr>
          <p:cNvPr id="5" name="Slide Number Placeholder 4"/>
          <p:cNvSpPr>
            <a:spLocks noGrp="1"/>
          </p:cNvSpPr>
          <p:nvPr>
            <p:ph type="sldNum" sz="quarter" idx="12"/>
          </p:nvPr>
        </p:nvSpPr>
        <p:spPr/>
        <p:txBody>
          <a:bodyPr/>
          <a:lstStyle/>
          <a:p>
            <a:fld id="{B01839D2-83C5-4C18-9B9F-657AE14E9527}" type="slidenum">
              <a:rPr lang="en-US" smtClean="0"/>
              <a:pPr/>
              <a:t>49</a:t>
            </a:fld>
            <a:endParaRPr lang="en-US"/>
          </a:p>
        </p:txBody>
      </p:sp>
    </p:spTree>
    <p:extLst>
      <p:ext uri="{BB962C8B-B14F-4D97-AF65-F5344CB8AC3E}">
        <p14:creationId xmlns:p14="http://schemas.microsoft.com/office/powerpoint/2010/main" val="245590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One</a:t>
            </a:r>
            <a:endParaRPr lang="en-US" dirty="0"/>
          </a:p>
        </p:txBody>
      </p:sp>
      <p:sp>
        <p:nvSpPr>
          <p:cNvPr id="3" name="Content Placeholder 2"/>
          <p:cNvSpPr>
            <a:spLocks noGrp="1"/>
          </p:cNvSpPr>
          <p:nvPr>
            <p:ph type="body" idx="1"/>
          </p:nvPr>
        </p:nvSpPr>
        <p:spPr/>
        <p:txBody>
          <a:bodyPr/>
          <a:lstStyle/>
          <a:p>
            <a:r>
              <a:rPr lang="en-US" dirty="0" smtClean="0"/>
              <a:t>Playing with linked open data examples in libraries and archives</a:t>
            </a:r>
            <a:endParaRPr lang="en-US" dirty="0"/>
          </a:p>
        </p:txBody>
      </p:sp>
      <p:sp>
        <p:nvSpPr>
          <p:cNvPr id="4" name="Footer Placeholder 3"/>
          <p:cNvSpPr>
            <a:spLocks noGrp="1"/>
          </p:cNvSpPr>
          <p:nvPr>
            <p:ph type="ftr" sz="quarter" idx="11"/>
          </p:nvPr>
        </p:nvSpPr>
        <p:spPr/>
        <p:txBody>
          <a:bodyPr/>
          <a:lstStyle/>
          <a:p>
            <a:r>
              <a:rPr lang="en-US" dirty="0" smtClean="0"/>
              <a:t>LODLAMTO 2016 - Introducing LOD</a:t>
            </a:r>
            <a:endParaRPr lang="en-US" dirty="0"/>
          </a:p>
        </p:txBody>
      </p:sp>
      <p:sp>
        <p:nvSpPr>
          <p:cNvPr id="5" name="Slide Number Placeholder 4"/>
          <p:cNvSpPr>
            <a:spLocks noGrp="1"/>
          </p:cNvSpPr>
          <p:nvPr>
            <p:ph type="sldNum" sz="quarter" idx="12"/>
          </p:nvPr>
        </p:nvSpPr>
        <p:spPr/>
        <p:txBody>
          <a:bodyPr/>
          <a:lstStyle/>
          <a:p>
            <a:fld id="{B01839D2-83C5-4C18-9B9F-657AE14E9527}" type="slidenum">
              <a:rPr lang="en-US" smtClean="0"/>
              <a:pPr/>
              <a:t>5</a:t>
            </a:fld>
            <a:endParaRPr lang="en-US" dirty="0"/>
          </a:p>
        </p:txBody>
      </p:sp>
    </p:spTree>
    <p:extLst>
      <p:ext uri="{BB962C8B-B14F-4D97-AF65-F5344CB8AC3E}">
        <p14:creationId xmlns:p14="http://schemas.microsoft.com/office/powerpoint/2010/main" val="9114016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Linked data concepts: Data in graphs</a:t>
            </a:r>
            <a:endParaRPr lang="en-US" dirty="0"/>
          </a:p>
        </p:txBody>
      </p:sp>
      <p:pic>
        <p:nvPicPr>
          <p:cNvPr id="4" name="Shape 232" descr="comparing relational DB with hierarchical DB with graph DB structures"/>
          <p:cNvPicPr preferRelativeResize="0">
            <a:picLocks noGrp="1"/>
          </p:cNvPicPr>
          <p:nvPr>
            <p:ph idx="1"/>
          </p:nvPr>
        </p:nvPicPr>
        <p:blipFill rotWithShape="1">
          <a:blip r:embed="rId3" cstate="print">
            <a:alphaModFix/>
          </a:blip>
          <a:stretch/>
        </p:blipFill>
        <p:spPr>
          <a:xfrm>
            <a:off x="1497724" y="2349062"/>
            <a:ext cx="9002110" cy="2995448"/>
          </a:xfrm>
          <a:prstGeom prst="rect">
            <a:avLst/>
          </a:prstGeom>
          <a:noFill/>
          <a:ln>
            <a:noFill/>
          </a:ln>
        </p:spPr>
      </p:pic>
      <p:sp>
        <p:nvSpPr>
          <p:cNvPr id="2" name="Footer Placeholder 1"/>
          <p:cNvSpPr>
            <a:spLocks noGrp="1"/>
          </p:cNvSpPr>
          <p:nvPr>
            <p:ph type="ftr" sz="quarter" idx="11"/>
          </p:nvPr>
        </p:nvSpPr>
        <p:spPr/>
        <p:txBody>
          <a:bodyPr/>
          <a:lstStyle/>
          <a:p>
            <a:r>
              <a:rPr lang="en-US" smtClean="0"/>
              <a:t>LODLAMTO 2016 - Introducing LOD</a:t>
            </a:r>
            <a:endParaRPr lang="en-US"/>
          </a:p>
        </p:txBody>
      </p:sp>
      <p:sp>
        <p:nvSpPr>
          <p:cNvPr id="6" name="Slide Number Placeholder 5"/>
          <p:cNvSpPr>
            <a:spLocks noGrp="1"/>
          </p:cNvSpPr>
          <p:nvPr>
            <p:ph type="sldNum" sz="quarter" idx="12"/>
          </p:nvPr>
        </p:nvSpPr>
        <p:spPr/>
        <p:txBody>
          <a:bodyPr/>
          <a:lstStyle/>
          <a:p>
            <a:fld id="{B01839D2-83C5-4C18-9B9F-657AE14E9527}" type="slidenum">
              <a:rPr lang="en-US" smtClean="0"/>
              <a:pPr/>
              <a:t>50</a:t>
            </a:fld>
            <a:endParaRPr lang="en-US"/>
          </a:p>
        </p:txBody>
      </p:sp>
      <p:sp>
        <p:nvSpPr>
          <p:cNvPr id="5" name="TextBox 4"/>
          <p:cNvSpPr txBox="1"/>
          <p:nvPr/>
        </p:nvSpPr>
        <p:spPr>
          <a:xfrm>
            <a:off x="838200" y="5679718"/>
            <a:ext cx="7010400" cy="646331"/>
          </a:xfrm>
          <a:prstGeom prst="rect">
            <a:avLst/>
          </a:prstGeom>
          <a:noFill/>
        </p:spPr>
        <p:txBody>
          <a:bodyPr wrap="square" rtlCol="0">
            <a:spAutoFit/>
          </a:bodyPr>
          <a:lstStyle/>
          <a:p>
            <a:pPr lvl="0">
              <a:lnSpc>
                <a:spcPct val="90000"/>
              </a:lnSpc>
            </a:pPr>
            <a:r>
              <a:rPr lang="en-US" sz="2000" dirty="0">
                <a:latin typeface="Calibri"/>
                <a:ea typeface="Calibri"/>
                <a:cs typeface="Calibri"/>
                <a:sym typeface="Calibri"/>
              </a:rPr>
              <a:t>Modified slide from: Amber </a:t>
            </a:r>
            <a:r>
              <a:rPr lang="en-US" sz="2000" dirty="0" err="1">
                <a:latin typeface="Calibri"/>
                <a:ea typeface="Calibri"/>
                <a:cs typeface="Calibri"/>
                <a:sym typeface="Calibri"/>
              </a:rPr>
              <a:t>Billey</a:t>
            </a:r>
            <a:r>
              <a:rPr lang="en-US" sz="2000" dirty="0">
                <a:latin typeface="Calibri"/>
                <a:ea typeface="Calibri"/>
                <a:cs typeface="Calibri"/>
                <a:sym typeface="Calibri"/>
              </a:rPr>
              <a:t> “BIBFRAME Basics”</a:t>
            </a:r>
          </a:p>
          <a:p>
            <a:pPr lvl="0">
              <a:lnSpc>
                <a:spcPct val="90000"/>
              </a:lnSpc>
            </a:pPr>
            <a:r>
              <a:rPr lang="en-US" sz="2000" dirty="0">
                <a:latin typeface="Calibri"/>
                <a:ea typeface="Calibri"/>
                <a:cs typeface="Calibri"/>
                <a:sym typeface="Calibri"/>
              </a:rPr>
              <a:t>Image source:</a:t>
            </a:r>
            <a:r>
              <a:rPr lang="en-US" sz="2000" dirty="0">
                <a:solidFill>
                  <a:schemeClr val="dk1"/>
                </a:solidFill>
                <a:latin typeface="Calibri"/>
                <a:ea typeface="Calibri"/>
                <a:cs typeface="Calibri"/>
                <a:sym typeface="Calibri"/>
              </a:rPr>
              <a:t> </a:t>
            </a:r>
            <a:r>
              <a:rPr lang="en-US" sz="2000" u="sng" dirty="0">
                <a:solidFill>
                  <a:schemeClr val="hlink"/>
                </a:solidFill>
                <a:latin typeface="Calibri"/>
                <a:ea typeface="Calibri"/>
                <a:cs typeface="Calibri"/>
                <a:sym typeface="Calibri"/>
                <a:hlinkClick r:id="rId4"/>
              </a:rPr>
              <a:t>http://www.linkeddatatools.com/introducing-rdf/</a:t>
            </a:r>
            <a:endParaRPr lang="en-US" sz="2000" u="sng" dirty="0">
              <a:solidFill>
                <a:schemeClr val="hlink"/>
              </a:solidFill>
              <a:latin typeface="Calibri"/>
              <a:ea typeface="Calibri"/>
              <a:cs typeface="Calibri"/>
              <a:sym typeface="Calibri"/>
            </a:endParaRPr>
          </a:p>
        </p:txBody>
      </p:sp>
    </p:spTree>
    <p:extLst>
      <p:ext uri="{BB962C8B-B14F-4D97-AF65-F5344CB8AC3E}">
        <p14:creationId xmlns:p14="http://schemas.microsoft.com/office/powerpoint/2010/main" val="32541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Resource Description Framework (RDF) for statements</a:t>
            </a:r>
            <a:endParaRPr lang="en-US" dirty="0"/>
          </a:p>
        </p:txBody>
      </p:sp>
      <p:sp>
        <p:nvSpPr>
          <p:cNvPr id="5" name="Footer Placeholder 4"/>
          <p:cNvSpPr>
            <a:spLocks noGrp="1"/>
          </p:cNvSpPr>
          <p:nvPr>
            <p:ph type="ftr" sz="quarter" idx="11"/>
          </p:nvPr>
        </p:nvSpPr>
        <p:spPr/>
        <p:txBody>
          <a:bodyPr/>
          <a:lstStyle/>
          <a:p>
            <a:r>
              <a:rPr lang="en-US" smtClean="0"/>
              <a:t>LODLAMTO 2016 - Introducing LOD</a:t>
            </a:r>
            <a:endParaRPr lang="en-US"/>
          </a:p>
        </p:txBody>
      </p:sp>
      <p:sp>
        <p:nvSpPr>
          <p:cNvPr id="11" name="Slide Number Placeholder 10"/>
          <p:cNvSpPr>
            <a:spLocks noGrp="1"/>
          </p:cNvSpPr>
          <p:nvPr>
            <p:ph type="sldNum" sz="quarter" idx="12"/>
          </p:nvPr>
        </p:nvSpPr>
        <p:spPr/>
        <p:txBody>
          <a:bodyPr/>
          <a:lstStyle/>
          <a:p>
            <a:fld id="{B01839D2-83C5-4C18-9B9F-657AE14E9527}" type="slidenum">
              <a:rPr lang="en-US" smtClean="0"/>
              <a:pPr/>
              <a:t>51</a:t>
            </a:fld>
            <a:endParaRPr lang="en-US"/>
          </a:p>
        </p:txBody>
      </p:sp>
      <p:grpSp>
        <p:nvGrpSpPr>
          <p:cNvPr id="2" name="Group 1" descr="RDF subject predicate objects statements"/>
          <p:cNvGrpSpPr/>
          <p:nvPr/>
        </p:nvGrpSpPr>
        <p:grpSpPr>
          <a:xfrm>
            <a:off x="2286000" y="2057400"/>
            <a:ext cx="7620000" cy="3886200"/>
            <a:chOff x="2284412" y="2057400"/>
            <a:chExt cx="7620000" cy="3886200"/>
          </a:xfrm>
        </p:grpSpPr>
        <p:sp>
          <p:nvSpPr>
            <p:cNvPr id="4" name="Oval 3"/>
            <p:cNvSpPr/>
            <p:nvPr/>
          </p:nvSpPr>
          <p:spPr>
            <a:xfrm>
              <a:off x="7618412" y="2057400"/>
              <a:ext cx="2286000" cy="914400"/>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a:t>
              </a:r>
            </a:p>
          </p:txBody>
        </p:sp>
        <p:sp>
          <p:nvSpPr>
            <p:cNvPr id="6" name="Oval 5"/>
            <p:cNvSpPr/>
            <p:nvPr/>
          </p:nvSpPr>
          <p:spPr>
            <a:xfrm>
              <a:off x="2284412" y="3429000"/>
              <a:ext cx="2286000" cy="914400"/>
            </a:xfrm>
            <a:prstGeom prst="ellipse">
              <a:avLst/>
            </a:prstGeom>
            <a:solidFill>
              <a:schemeClr val="accent2">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 la </a:t>
              </a:r>
              <a:r>
                <a:rPr lang="en-US" dirty="0" err="1"/>
                <a:t>grammatologie</a:t>
              </a:r>
              <a:endParaRPr lang="en-US" dirty="0"/>
            </a:p>
          </p:txBody>
        </p:sp>
        <p:sp>
          <p:nvSpPr>
            <p:cNvPr id="7" name="Oval 6"/>
            <p:cNvSpPr/>
            <p:nvPr/>
          </p:nvSpPr>
          <p:spPr>
            <a:xfrm>
              <a:off x="7618412" y="3429000"/>
              <a:ext cx="2286000" cy="914400"/>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a:t>
              </a:r>
            </a:p>
          </p:txBody>
        </p:sp>
        <p:sp>
          <p:nvSpPr>
            <p:cNvPr id="8" name="Oval 7"/>
            <p:cNvSpPr/>
            <p:nvPr/>
          </p:nvSpPr>
          <p:spPr>
            <a:xfrm>
              <a:off x="2284412" y="2057400"/>
              <a:ext cx="2286000" cy="914400"/>
            </a:xfrm>
            <a:prstGeom prst="ellipse">
              <a:avLst/>
            </a:prstGeom>
            <a:solidFill>
              <a:schemeClr val="accent2">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subject</a:t>
              </a:r>
            </a:p>
          </p:txBody>
        </p:sp>
        <p:sp>
          <p:nvSpPr>
            <p:cNvPr id="9" name="Oval 8"/>
            <p:cNvSpPr/>
            <p:nvPr/>
          </p:nvSpPr>
          <p:spPr>
            <a:xfrm>
              <a:off x="2284412" y="5029200"/>
              <a:ext cx="2286000" cy="914400"/>
            </a:xfrm>
            <a:prstGeom prst="ellipse">
              <a:avLst/>
            </a:prstGeom>
            <a:solidFill>
              <a:schemeClr val="accent2">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 la </a:t>
              </a:r>
              <a:r>
                <a:rPr lang="en-US" dirty="0" err="1"/>
                <a:t>grammatologie</a:t>
              </a:r>
              <a:endParaRPr lang="en-US" dirty="0"/>
            </a:p>
          </p:txBody>
        </p:sp>
        <p:sp>
          <p:nvSpPr>
            <p:cNvPr id="10" name="Oval 9"/>
            <p:cNvSpPr/>
            <p:nvPr/>
          </p:nvSpPr>
          <p:spPr>
            <a:xfrm>
              <a:off x="7618412" y="5029200"/>
              <a:ext cx="2286000" cy="914400"/>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Jacques Derrida</a:t>
              </a:r>
            </a:p>
          </p:txBody>
        </p:sp>
        <p:cxnSp>
          <p:nvCxnSpPr>
            <p:cNvPr id="12" name="Straight Connector 11"/>
            <p:cNvCxnSpPr>
              <a:stCxn id="8" idx="6"/>
              <a:endCxn id="4" idx="2"/>
            </p:cNvCxnSpPr>
            <p:nvPr/>
          </p:nvCxnSpPr>
          <p:spPr>
            <a:xfrm>
              <a:off x="4570412" y="2514600"/>
              <a:ext cx="3048000"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6"/>
              <a:endCxn id="7" idx="2"/>
            </p:cNvCxnSpPr>
            <p:nvPr/>
          </p:nvCxnSpPr>
          <p:spPr>
            <a:xfrm>
              <a:off x="4570412" y="3886200"/>
              <a:ext cx="3048000"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9" idx="6"/>
              <a:endCxn id="10" idx="2"/>
            </p:cNvCxnSpPr>
            <p:nvPr/>
          </p:nvCxnSpPr>
          <p:spPr>
            <a:xfrm>
              <a:off x="4570412" y="5486400"/>
              <a:ext cx="3048000"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191124" y="2324100"/>
              <a:ext cx="1828800" cy="381000"/>
            </a:xfrm>
            <a:prstGeom prst="rect">
              <a:avLst/>
            </a:prstGeom>
            <a:solidFill>
              <a:schemeClr val="accent3">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predicate</a:t>
              </a:r>
            </a:p>
          </p:txBody>
        </p:sp>
        <p:sp>
          <p:nvSpPr>
            <p:cNvPr id="23" name="Rectangle 22"/>
            <p:cNvSpPr/>
            <p:nvPr/>
          </p:nvSpPr>
          <p:spPr>
            <a:xfrm>
              <a:off x="5191124" y="3695700"/>
              <a:ext cx="1828800" cy="381000"/>
            </a:xfrm>
            <a:prstGeom prst="rect">
              <a:avLst/>
            </a:prstGeom>
            <a:solidFill>
              <a:schemeClr val="accent3">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is a (has type)</a:t>
              </a:r>
              <a:endParaRPr lang="en-US" dirty="0"/>
            </a:p>
          </p:txBody>
        </p:sp>
        <p:sp>
          <p:nvSpPr>
            <p:cNvPr id="24" name="Rectangle 23"/>
            <p:cNvSpPr/>
            <p:nvPr/>
          </p:nvSpPr>
          <p:spPr>
            <a:xfrm>
              <a:off x="5191124" y="5295900"/>
              <a:ext cx="1828800" cy="381000"/>
            </a:xfrm>
            <a:prstGeom prst="rect">
              <a:avLst/>
            </a:prstGeom>
            <a:solidFill>
              <a:schemeClr val="accent3">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created by</a:t>
              </a:r>
            </a:p>
          </p:txBody>
        </p:sp>
      </p:grpSp>
    </p:spTree>
    <p:extLst>
      <p:ext uri="{BB962C8B-B14F-4D97-AF65-F5344CB8AC3E}">
        <p14:creationId xmlns:p14="http://schemas.microsoft.com/office/powerpoint/2010/main" val="35945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competing statements?</a:t>
            </a:r>
            <a:endParaRPr lang="en-US" dirty="0"/>
          </a:p>
        </p:txBody>
      </p:sp>
      <p:sp>
        <p:nvSpPr>
          <p:cNvPr id="3" name="Content Placeholder 2"/>
          <p:cNvSpPr>
            <a:spLocks noGrp="1"/>
          </p:cNvSpPr>
          <p:nvPr>
            <p:ph idx="1"/>
          </p:nvPr>
        </p:nvSpPr>
        <p:spPr>
          <a:xfrm>
            <a:off x="838200" y="1825625"/>
            <a:ext cx="5546834" cy="3440058"/>
          </a:xfrm>
        </p:spPr>
        <p:txBody>
          <a:bodyPr>
            <a:normAutofit fontScale="85000" lnSpcReduction="10000"/>
          </a:bodyPr>
          <a:lstStyle/>
          <a:p>
            <a:r>
              <a:rPr lang="en-US" dirty="0" smtClean="0"/>
              <a:t>Pluto is a planet</a:t>
            </a:r>
          </a:p>
          <a:p>
            <a:r>
              <a:rPr lang="en-US" dirty="0" smtClean="0"/>
              <a:t>Pluto is a dwarf planet</a:t>
            </a:r>
          </a:p>
          <a:p>
            <a:r>
              <a:rPr lang="en-US" dirty="0" smtClean="0"/>
              <a:t>Pluto is a dog</a:t>
            </a:r>
          </a:p>
          <a:p>
            <a:endParaRPr lang="en-US" dirty="0"/>
          </a:p>
          <a:p>
            <a:pPr marL="0" indent="0">
              <a:buNone/>
            </a:pPr>
            <a:r>
              <a:rPr lang="en-US" dirty="0" smtClean="0"/>
              <a:t>How account for this?</a:t>
            </a:r>
          </a:p>
          <a:p>
            <a:r>
              <a:rPr lang="en-US" dirty="0" smtClean="0"/>
              <a:t>What is the domain?</a:t>
            </a:r>
          </a:p>
          <a:p>
            <a:r>
              <a:rPr lang="en-US" dirty="0" smtClean="0"/>
              <a:t>Which </a:t>
            </a:r>
            <a:r>
              <a:rPr lang="en-US" dirty="0" err="1" smtClean="0"/>
              <a:t>plutos</a:t>
            </a:r>
            <a:r>
              <a:rPr lang="en-US" dirty="0" smtClean="0"/>
              <a:t> are the same entity?</a:t>
            </a:r>
          </a:p>
          <a:p>
            <a:r>
              <a:rPr lang="en-US" b="1" dirty="0" smtClean="0">
                <a:solidFill>
                  <a:srgbClr val="FFFF00"/>
                </a:solidFill>
              </a:rPr>
              <a:t>Use uniform resource identifiers (URIs)!</a:t>
            </a:r>
          </a:p>
          <a:p>
            <a:pPr marL="0" indent="0">
              <a:buNone/>
            </a:pPr>
            <a:endParaRPr lang="en-US" dirty="0"/>
          </a:p>
        </p:txBody>
      </p:sp>
      <p:sp>
        <p:nvSpPr>
          <p:cNvPr id="4" name="Footer Placeholder 3"/>
          <p:cNvSpPr>
            <a:spLocks noGrp="1"/>
          </p:cNvSpPr>
          <p:nvPr>
            <p:ph type="ftr" sz="quarter" idx="11"/>
          </p:nvPr>
        </p:nvSpPr>
        <p:spPr/>
        <p:txBody>
          <a:bodyPr/>
          <a:lstStyle/>
          <a:p>
            <a:r>
              <a:rPr lang="en-US" smtClean="0"/>
              <a:t>LODLAMTO 2016 - Introducing LOD</a:t>
            </a:r>
            <a:endParaRPr lang="en-US"/>
          </a:p>
        </p:txBody>
      </p:sp>
      <p:sp>
        <p:nvSpPr>
          <p:cNvPr id="5" name="Slide Number Placeholder 4"/>
          <p:cNvSpPr>
            <a:spLocks noGrp="1"/>
          </p:cNvSpPr>
          <p:nvPr>
            <p:ph type="sldNum" sz="quarter" idx="12"/>
          </p:nvPr>
        </p:nvSpPr>
        <p:spPr/>
        <p:txBody>
          <a:bodyPr/>
          <a:lstStyle/>
          <a:p>
            <a:fld id="{B01839D2-83C5-4C18-9B9F-657AE14E9527}" type="slidenum">
              <a:rPr lang="en-US" smtClean="0"/>
              <a:pPr/>
              <a:t>52</a:t>
            </a:fld>
            <a:endParaRPr lang="en-US"/>
          </a:p>
        </p:txBody>
      </p:sp>
      <p:pic>
        <p:nvPicPr>
          <p:cNvPr id="6" name="Picture 5" descr="Pluto the dog, Disney character costu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6880" y="3805455"/>
            <a:ext cx="3366920" cy="2246367"/>
          </a:xfrm>
          <a:prstGeom prst="rect">
            <a:avLst/>
          </a:prstGeom>
        </p:spPr>
      </p:pic>
      <p:pic>
        <p:nvPicPr>
          <p:cNvPr id="7" name="Picture 6" descr="sign &quot;I want pluto to be a planet again&quo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9088" y="1320034"/>
            <a:ext cx="3074712" cy="2306034"/>
          </a:xfrm>
          <a:prstGeom prst="rect">
            <a:avLst/>
          </a:prstGeom>
        </p:spPr>
      </p:pic>
      <p:sp>
        <p:nvSpPr>
          <p:cNvPr id="8" name="TextBox 7"/>
          <p:cNvSpPr txBox="1"/>
          <p:nvPr/>
        </p:nvSpPr>
        <p:spPr>
          <a:xfrm>
            <a:off x="141889" y="5551924"/>
            <a:ext cx="4808483" cy="1169551"/>
          </a:xfrm>
          <a:prstGeom prst="rect">
            <a:avLst/>
          </a:prstGeom>
          <a:noFill/>
        </p:spPr>
        <p:txBody>
          <a:bodyPr wrap="square" rtlCol="0">
            <a:spAutoFit/>
          </a:bodyPr>
          <a:lstStyle/>
          <a:p>
            <a:r>
              <a:rPr lang="en-US" sz="1400" dirty="0"/>
              <a:t>Photo credits:  </a:t>
            </a:r>
            <a:r>
              <a:rPr lang="en-US" sz="1400" dirty="0">
                <a:hlinkClick r:id="rId4"/>
              </a:rPr>
              <a:t>https://www.flickr.com/photos/greentleaf/9204546932</a:t>
            </a:r>
            <a:r>
              <a:rPr lang="en-US" sz="1400" dirty="0" smtClean="0">
                <a:hlinkClick r:id="rId4"/>
              </a:rPr>
              <a:t>/</a:t>
            </a:r>
            <a:r>
              <a:rPr lang="en-US" sz="1400" dirty="0" smtClean="0"/>
              <a:t> CC BY-NC-ND 2.0</a:t>
            </a:r>
          </a:p>
          <a:p>
            <a:r>
              <a:rPr lang="en-US" sz="1400" dirty="0">
                <a:hlinkClick r:id="rId5"/>
              </a:rPr>
              <a:t>https://www.flickr.com/photos/hansschnier/399242172</a:t>
            </a:r>
            <a:r>
              <a:rPr lang="en-US" sz="1400" dirty="0" smtClean="0">
                <a:hlinkClick r:id="rId5"/>
              </a:rPr>
              <a:t>/</a:t>
            </a:r>
            <a:r>
              <a:rPr lang="en-US" sz="1400" dirty="0" smtClean="0"/>
              <a:t> CC BY-NC 2.0</a:t>
            </a:r>
            <a:endParaRPr lang="en-US" sz="1400" dirty="0"/>
          </a:p>
        </p:txBody>
      </p:sp>
    </p:spTree>
    <p:extLst>
      <p:ext uri="{BB962C8B-B14F-4D97-AF65-F5344CB8AC3E}">
        <p14:creationId xmlns:p14="http://schemas.microsoft.com/office/powerpoint/2010/main" val="15189316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What are some of the (mostly uniform) identifiers we are familiar with?</a:t>
            </a:r>
            <a:endParaRPr lang="en-CA" dirty="0"/>
          </a:p>
        </p:txBody>
      </p:sp>
      <p:sp>
        <p:nvSpPr>
          <p:cNvPr id="3" name="Content Placeholder 2"/>
          <p:cNvSpPr>
            <a:spLocks noGrp="1"/>
          </p:cNvSpPr>
          <p:nvPr>
            <p:ph idx="1"/>
          </p:nvPr>
        </p:nvSpPr>
        <p:spPr/>
        <p:txBody>
          <a:bodyPr/>
          <a:lstStyle/>
          <a:p>
            <a:r>
              <a:rPr lang="en-CA" dirty="0" smtClean="0"/>
              <a:t>ISBN</a:t>
            </a:r>
          </a:p>
          <a:p>
            <a:r>
              <a:rPr lang="en-CA" dirty="0" smtClean="0"/>
              <a:t>ISSN</a:t>
            </a:r>
          </a:p>
          <a:p>
            <a:r>
              <a:rPr lang="en-CA" dirty="0" smtClean="0"/>
              <a:t>LCCN (for names, subjects, bibliographic records)</a:t>
            </a:r>
          </a:p>
          <a:p>
            <a:r>
              <a:rPr lang="en-CA" dirty="0" smtClean="0"/>
              <a:t>Publisher numbers</a:t>
            </a:r>
          </a:p>
          <a:p>
            <a:r>
              <a:rPr lang="en-CA" dirty="0" smtClean="0"/>
              <a:t>Manuscript numbers</a:t>
            </a:r>
          </a:p>
          <a:p>
            <a:r>
              <a:rPr lang="en-CA" dirty="0" smtClean="0"/>
              <a:t>Etc.</a:t>
            </a:r>
            <a:endParaRPr lang="en-CA" dirty="0"/>
          </a:p>
        </p:txBody>
      </p:sp>
      <p:sp>
        <p:nvSpPr>
          <p:cNvPr id="4" name="Footer Placeholder 3"/>
          <p:cNvSpPr>
            <a:spLocks noGrp="1"/>
          </p:cNvSpPr>
          <p:nvPr>
            <p:ph type="ftr" sz="quarter" idx="11"/>
          </p:nvPr>
        </p:nvSpPr>
        <p:spPr/>
        <p:txBody>
          <a:bodyPr/>
          <a:lstStyle/>
          <a:p>
            <a:r>
              <a:rPr lang="en-US" smtClean="0"/>
              <a:t>LODLAMTO 2016 - Introducing LOD</a:t>
            </a:r>
            <a:endParaRPr lang="en-US"/>
          </a:p>
        </p:txBody>
      </p:sp>
      <p:sp>
        <p:nvSpPr>
          <p:cNvPr id="5" name="Slide Number Placeholder 4"/>
          <p:cNvSpPr>
            <a:spLocks noGrp="1"/>
          </p:cNvSpPr>
          <p:nvPr>
            <p:ph type="sldNum" sz="quarter" idx="12"/>
          </p:nvPr>
        </p:nvSpPr>
        <p:spPr/>
        <p:txBody>
          <a:bodyPr/>
          <a:lstStyle/>
          <a:p>
            <a:fld id="{B01839D2-83C5-4C18-9B9F-657AE14E9527}" type="slidenum">
              <a:rPr lang="en-US" smtClean="0"/>
              <a:pPr/>
              <a:t>53</a:t>
            </a:fld>
            <a:endParaRPr lang="en-US"/>
          </a:p>
        </p:txBody>
      </p:sp>
    </p:spTree>
    <p:extLst>
      <p:ext uri="{BB962C8B-B14F-4D97-AF65-F5344CB8AC3E}">
        <p14:creationId xmlns:p14="http://schemas.microsoft.com/office/powerpoint/2010/main" val="18856878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Linked data concepts: use URIs that have a location on the web</a:t>
            </a:r>
            <a:endParaRPr lang="en-US" dirty="0"/>
          </a:p>
        </p:txBody>
      </p:sp>
      <p:sp>
        <p:nvSpPr>
          <p:cNvPr id="2" name="Content Placeholder 1"/>
          <p:cNvSpPr>
            <a:spLocks noGrp="1"/>
          </p:cNvSpPr>
          <p:nvPr>
            <p:ph idx="1"/>
          </p:nvPr>
        </p:nvSpPr>
        <p:spPr>
          <a:xfrm>
            <a:off x="1595024" y="1714501"/>
            <a:ext cx="9782801" cy="2857501"/>
          </a:xfrm>
        </p:spPr>
        <p:txBody>
          <a:bodyPr>
            <a:normAutofit/>
          </a:bodyPr>
          <a:lstStyle/>
          <a:p>
            <a:r>
              <a:rPr lang="en-US" dirty="0" smtClean="0"/>
              <a:t>Identify everything with an </a:t>
            </a:r>
            <a:r>
              <a:rPr lang="en-US" dirty="0" smtClean="0">
                <a:solidFill>
                  <a:srgbClr val="FFFF00"/>
                </a:solidFill>
              </a:rPr>
              <a:t>HTTP</a:t>
            </a:r>
            <a:r>
              <a:rPr lang="en-US" dirty="0" smtClean="0"/>
              <a:t> URI, that is, a URL</a:t>
            </a:r>
          </a:p>
          <a:p>
            <a:r>
              <a:rPr lang="en-US" dirty="0" smtClean="0"/>
              <a:t>Provide useful information about things using web standards</a:t>
            </a:r>
          </a:p>
          <a:p>
            <a:pPr lvl="1"/>
            <a:r>
              <a:rPr lang="en-US" dirty="0" smtClean="0"/>
              <a:t>For example, Pluto is a dog; Pluto is trademarked by Disney</a:t>
            </a:r>
          </a:p>
          <a:p>
            <a:r>
              <a:rPr lang="en-US" dirty="0" smtClean="0"/>
              <a:t>Include links to other URIs for expanded discovery</a:t>
            </a:r>
          </a:p>
          <a:p>
            <a:pPr lvl="1"/>
            <a:r>
              <a:rPr lang="en-US" dirty="0" smtClean="0"/>
              <a:t>For example, link to the resource Disney</a:t>
            </a:r>
          </a:p>
        </p:txBody>
      </p:sp>
      <p:sp>
        <p:nvSpPr>
          <p:cNvPr id="9" name="Footer Placeholder 8"/>
          <p:cNvSpPr>
            <a:spLocks noGrp="1"/>
          </p:cNvSpPr>
          <p:nvPr>
            <p:ph type="ftr" sz="quarter" idx="11"/>
          </p:nvPr>
        </p:nvSpPr>
        <p:spPr/>
        <p:txBody>
          <a:bodyPr/>
          <a:lstStyle/>
          <a:p>
            <a:r>
              <a:rPr lang="en-US" smtClean="0"/>
              <a:t>LODLAMTO 2016 - Introducing LOD</a:t>
            </a:r>
            <a:endParaRPr lang="en-US"/>
          </a:p>
        </p:txBody>
      </p:sp>
      <p:sp>
        <p:nvSpPr>
          <p:cNvPr id="10" name="Slide Number Placeholder 9"/>
          <p:cNvSpPr>
            <a:spLocks noGrp="1"/>
          </p:cNvSpPr>
          <p:nvPr>
            <p:ph type="sldNum" sz="quarter" idx="12"/>
          </p:nvPr>
        </p:nvSpPr>
        <p:spPr/>
        <p:txBody>
          <a:bodyPr/>
          <a:lstStyle/>
          <a:p>
            <a:fld id="{B01839D2-83C5-4C18-9B9F-657AE14E9527}" type="slidenum">
              <a:rPr lang="en-US" smtClean="0"/>
              <a:pPr/>
              <a:t>54</a:t>
            </a:fld>
            <a:endParaRPr lang="en-US"/>
          </a:p>
        </p:txBody>
      </p:sp>
      <p:grpSp>
        <p:nvGrpSpPr>
          <p:cNvPr id="8" name="Group 7" descr="RDF statement with URIs"/>
          <p:cNvGrpSpPr/>
          <p:nvPr/>
        </p:nvGrpSpPr>
        <p:grpSpPr>
          <a:xfrm>
            <a:off x="1371600" y="4868864"/>
            <a:ext cx="8915400" cy="1455736"/>
            <a:chOff x="1370012" y="4868864"/>
            <a:chExt cx="8915400" cy="1455736"/>
          </a:xfrm>
        </p:grpSpPr>
        <p:sp>
          <p:nvSpPr>
            <p:cNvPr id="4" name="Oval 3"/>
            <p:cNvSpPr/>
            <p:nvPr/>
          </p:nvSpPr>
          <p:spPr>
            <a:xfrm>
              <a:off x="1370012" y="5029200"/>
              <a:ext cx="3200400" cy="914400"/>
            </a:xfrm>
            <a:prstGeom prst="ellipse">
              <a:avLst/>
            </a:prstGeom>
            <a:solidFill>
              <a:schemeClr val="accent2">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http://www.worldcat.org/oclc/172143</a:t>
              </a:r>
            </a:p>
          </p:txBody>
        </p:sp>
        <p:sp>
          <p:nvSpPr>
            <p:cNvPr id="5" name="Oval 4"/>
            <p:cNvSpPr/>
            <p:nvPr/>
          </p:nvSpPr>
          <p:spPr>
            <a:xfrm>
              <a:off x="7618412" y="5029200"/>
              <a:ext cx="2667000" cy="914400"/>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http://viaf.org/viaf/88958529/</a:t>
              </a:r>
            </a:p>
          </p:txBody>
        </p:sp>
        <p:cxnSp>
          <p:nvCxnSpPr>
            <p:cNvPr id="6" name="Straight Connector 5"/>
            <p:cNvCxnSpPr>
              <a:stCxn id="4" idx="6"/>
              <a:endCxn id="5" idx="2"/>
            </p:cNvCxnSpPr>
            <p:nvPr/>
          </p:nvCxnSpPr>
          <p:spPr>
            <a:xfrm>
              <a:off x="4570412" y="5486400"/>
              <a:ext cx="3048000" cy="0"/>
            </a:xfrm>
            <a:prstGeom prst="line">
              <a:avLst/>
            </a:prstGeom>
            <a:ln w="12700">
              <a:solidFill>
                <a:schemeClr val="accent3">
                  <a:lumMod val="75000"/>
                </a:schemeClr>
              </a:solidFill>
              <a:miter lim="800000"/>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191124" y="4868864"/>
              <a:ext cx="1828800" cy="1455736"/>
            </a:xfrm>
            <a:prstGeom prst="rect">
              <a:avLst/>
            </a:prstGeom>
            <a:solidFill>
              <a:schemeClr val="accent3">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hhttp://purl.org/dc/elements/1.1/creator</a:t>
              </a:r>
            </a:p>
          </p:txBody>
        </p:sp>
      </p:grpSp>
    </p:spTree>
    <p:extLst>
      <p:ext uri="{BB962C8B-B14F-4D97-AF65-F5344CB8AC3E}">
        <p14:creationId xmlns:p14="http://schemas.microsoft.com/office/powerpoint/2010/main" val="257362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Identify everything with </a:t>
            </a:r>
            <a:r>
              <a:rPr lang="en-US" dirty="0" smtClean="0"/>
              <a:t>URI</a:t>
            </a:r>
            <a:endParaRPr lang="en-US" dirty="0"/>
          </a:p>
        </p:txBody>
      </p:sp>
      <p:sp>
        <p:nvSpPr>
          <p:cNvPr id="2" name="Content Placeholder 1"/>
          <p:cNvSpPr>
            <a:spLocks noGrp="1"/>
          </p:cNvSpPr>
          <p:nvPr>
            <p:ph idx="1"/>
          </p:nvPr>
        </p:nvSpPr>
        <p:spPr>
          <a:xfrm>
            <a:off x="520263" y="1840625"/>
            <a:ext cx="10833538" cy="1627789"/>
          </a:xfrm>
        </p:spPr>
        <p:txBody>
          <a:bodyPr>
            <a:normAutofit/>
          </a:bodyPr>
          <a:lstStyle/>
          <a:p>
            <a:r>
              <a:rPr lang="en-US" sz="2400" b="1" dirty="0" err="1" smtClean="0">
                <a:solidFill>
                  <a:srgbClr val="FFFF00"/>
                </a:solidFill>
              </a:rPr>
              <a:t>WorldCat</a:t>
            </a:r>
            <a:r>
              <a:rPr lang="en-US" sz="2400" dirty="0" smtClean="0"/>
              <a:t> URI for “De la  </a:t>
            </a:r>
            <a:r>
              <a:rPr lang="en-US" sz="2400" dirty="0" err="1" smtClean="0"/>
              <a:t>grammatologie</a:t>
            </a:r>
            <a:r>
              <a:rPr lang="en-US" sz="2400" dirty="0" smtClean="0"/>
              <a:t>”: </a:t>
            </a:r>
            <a:r>
              <a:rPr lang="en-US" sz="2400" dirty="0">
                <a:hlinkClick r:id="rId3"/>
              </a:rPr>
              <a:t>http://</a:t>
            </a:r>
            <a:r>
              <a:rPr lang="en-US" sz="2400" dirty="0" smtClean="0">
                <a:hlinkClick r:id="rId3"/>
              </a:rPr>
              <a:t>www.worldcat.org/oclc/172143</a:t>
            </a:r>
            <a:endParaRPr lang="en-US" sz="2400" dirty="0" smtClean="0"/>
          </a:p>
          <a:p>
            <a:r>
              <a:rPr lang="en-US" sz="2400" dirty="0" smtClean="0"/>
              <a:t>Creator URI from </a:t>
            </a:r>
            <a:r>
              <a:rPr lang="en-US" sz="2400" b="1" dirty="0" smtClean="0">
                <a:solidFill>
                  <a:srgbClr val="FFFF00"/>
                </a:solidFill>
              </a:rPr>
              <a:t>Dublin Core </a:t>
            </a:r>
            <a:r>
              <a:rPr lang="en-US" sz="2400" dirty="0" smtClean="0"/>
              <a:t>schema: </a:t>
            </a:r>
            <a:r>
              <a:rPr lang="en-US" sz="2400" dirty="0">
                <a:hlinkClick r:id="rId4"/>
              </a:rPr>
              <a:t>http://</a:t>
            </a:r>
            <a:r>
              <a:rPr lang="en-US" sz="2400" dirty="0" smtClean="0">
                <a:hlinkClick r:id="rId4"/>
              </a:rPr>
              <a:t>purl.org/dc/elements/1.1/creator</a:t>
            </a:r>
            <a:endParaRPr lang="en-US" sz="2400" dirty="0" smtClean="0"/>
          </a:p>
          <a:p>
            <a:r>
              <a:rPr lang="en-US" sz="2400" b="1" dirty="0" smtClean="0">
                <a:solidFill>
                  <a:srgbClr val="FFFF00"/>
                </a:solidFill>
              </a:rPr>
              <a:t>VIAF </a:t>
            </a:r>
            <a:r>
              <a:rPr lang="en-US" sz="2400" dirty="0" smtClean="0"/>
              <a:t>identifier for Jacques Derrida: </a:t>
            </a:r>
            <a:r>
              <a:rPr lang="en-US" sz="2400" dirty="0">
                <a:hlinkClick r:id="rId5"/>
              </a:rPr>
              <a:t>http://viaf.org/viaf/88958529</a:t>
            </a:r>
            <a:r>
              <a:rPr lang="en-US" sz="2400" dirty="0" smtClean="0">
                <a:hlinkClick r:id="rId5"/>
              </a:rPr>
              <a:t>/</a:t>
            </a:r>
            <a:endParaRPr lang="en-US" sz="2400" dirty="0" smtClean="0"/>
          </a:p>
          <a:p>
            <a:endParaRPr lang="en-US" dirty="0"/>
          </a:p>
          <a:p>
            <a:endParaRPr lang="en-US" dirty="0" smtClean="0"/>
          </a:p>
          <a:p>
            <a:endParaRPr lang="en-US" dirty="0" smtClean="0"/>
          </a:p>
          <a:p>
            <a:endParaRPr lang="en-US" dirty="0"/>
          </a:p>
          <a:p>
            <a:endParaRPr lang="en-US" dirty="0" smtClean="0"/>
          </a:p>
        </p:txBody>
      </p:sp>
      <p:sp>
        <p:nvSpPr>
          <p:cNvPr id="4" name="Footer Placeholder 3"/>
          <p:cNvSpPr>
            <a:spLocks noGrp="1"/>
          </p:cNvSpPr>
          <p:nvPr>
            <p:ph type="ftr" sz="quarter" idx="11"/>
          </p:nvPr>
        </p:nvSpPr>
        <p:spPr/>
        <p:txBody>
          <a:bodyPr/>
          <a:lstStyle/>
          <a:p>
            <a:r>
              <a:rPr lang="en-US" smtClean="0"/>
              <a:t>LODLAMTO 2016 - Introducing LOD</a:t>
            </a:r>
            <a:endParaRPr lang="en-US"/>
          </a:p>
        </p:txBody>
      </p:sp>
      <p:sp>
        <p:nvSpPr>
          <p:cNvPr id="5" name="Slide Number Placeholder 4"/>
          <p:cNvSpPr>
            <a:spLocks noGrp="1"/>
          </p:cNvSpPr>
          <p:nvPr>
            <p:ph type="sldNum" sz="quarter" idx="12"/>
          </p:nvPr>
        </p:nvSpPr>
        <p:spPr/>
        <p:txBody>
          <a:bodyPr/>
          <a:lstStyle/>
          <a:p>
            <a:fld id="{B01839D2-83C5-4C18-9B9F-657AE14E9527}" type="slidenum">
              <a:rPr lang="en-US" smtClean="0"/>
              <a:pPr/>
              <a:t>55</a:t>
            </a:fld>
            <a:endParaRPr lang="en-US"/>
          </a:p>
        </p:txBody>
      </p:sp>
      <p:grpSp>
        <p:nvGrpSpPr>
          <p:cNvPr id="6" name="Group 5" descr="RDF statement with URIs"/>
          <p:cNvGrpSpPr/>
          <p:nvPr/>
        </p:nvGrpSpPr>
        <p:grpSpPr>
          <a:xfrm>
            <a:off x="1308538" y="3850756"/>
            <a:ext cx="8915400" cy="1455736"/>
            <a:chOff x="1370012" y="4868864"/>
            <a:chExt cx="8915400" cy="1455736"/>
          </a:xfrm>
        </p:grpSpPr>
        <p:sp>
          <p:nvSpPr>
            <p:cNvPr id="7" name="Oval 6"/>
            <p:cNvSpPr/>
            <p:nvPr/>
          </p:nvSpPr>
          <p:spPr>
            <a:xfrm>
              <a:off x="1370012" y="5029200"/>
              <a:ext cx="3200400" cy="914400"/>
            </a:xfrm>
            <a:prstGeom prst="ellipse">
              <a:avLst/>
            </a:prstGeom>
            <a:solidFill>
              <a:schemeClr val="accent2">
                <a:lumMod val="75000"/>
              </a:schemeClr>
            </a:solidFill>
            <a:ln>
              <a:solidFill>
                <a:schemeClr val="accent3">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http://www.worldcat.org/oclc/172143</a:t>
              </a:r>
            </a:p>
          </p:txBody>
        </p:sp>
        <p:sp>
          <p:nvSpPr>
            <p:cNvPr id="8" name="Oval 7"/>
            <p:cNvSpPr/>
            <p:nvPr/>
          </p:nvSpPr>
          <p:spPr>
            <a:xfrm>
              <a:off x="7618412" y="5029200"/>
              <a:ext cx="2667000" cy="914400"/>
            </a:xfrm>
            <a:prstGeom prst="ellipse">
              <a:avLst/>
            </a:prstGeom>
            <a:ln>
              <a:solidFill>
                <a:schemeClr val="accent3">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http://viaf.org/viaf/88958529/</a:t>
              </a:r>
            </a:p>
          </p:txBody>
        </p:sp>
        <p:cxnSp>
          <p:nvCxnSpPr>
            <p:cNvPr id="9" name="Straight Connector 8"/>
            <p:cNvCxnSpPr>
              <a:stCxn id="7" idx="6"/>
              <a:endCxn id="8" idx="2"/>
            </p:cNvCxnSpPr>
            <p:nvPr/>
          </p:nvCxnSpPr>
          <p:spPr>
            <a:xfrm>
              <a:off x="4570412" y="5486400"/>
              <a:ext cx="3048000" cy="0"/>
            </a:xfrm>
            <a:prstGeom prst="line">
              <a:avLst/>
            </a:prstGeom>
            <a:ln w="12700">
              <a:solidFill>
                <a:schemeClr val="accent3">
                  <a:lumMod val="75000"/>
                </a:schemeClr>
              </a:solidFill>
              <a:miter lim="800000"/>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191124" y="4868864"/>
              <a:ext cx="1828800" cy="1455736"/>
            </a:xfrm>
            <a:prstGeom prst="rect">
              <a:avLst/>
            </a:prstGeom>
            <a:solidFill>
              <a:schemeClr val="accent3">
                <a:lumMod val="75000"/>
              </a:schemeClr>
            </a:solidFill>
            <a:ln>
              <a:solidFill>
                <a:schemeClr val="accent3">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http://purl.org/dc/elements/1.1/creator</a:t>
              </a:r>
            </a:p>
          </p:txBody>
        </p:sp>
      </p:grpSp>
    </p:spTree>
    <p:extLst>
      <p:ext uri="{BB962C8B-B14F-4D97-AF65-F5344CB8AC3E}">
        <p14:creationId xmlns:p14="http://schemas.microsoft.com/office/powerpoint/2010/main" val="389099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Provide </a:t>
            </a:r>
            <a:r>
              <a:rPr lang="en-US" dirty="0"/>
              <a:t>useful information about </a:t>
            </a:r>
            <a:r>
              <a:rPr lang="en-US" dirty="0" smtClean="0"/>
              <a:t>things (subject/object)</a:t>
            </a:r>
            <a:endParaRPr lang="en-US" dirty="0"/>
          </a:p>
        </p:txBody>
      </p:sp>
      <p:sp>
        <p:nvSpPr>
          <p:cNvPr id="2" name="Content Placeholder 1"/>
          <p:cNvSpPr>
            <a:spLocks noGrp="1"/>
          </p:cNvSpPr>
          <p:nvPr>
            <p:ph idx="1"/>
          </p:nvPr>
        </p:nvSpPr>
        <p:spPr>
          <a:xfrm>
            <a:off x="677918" y="1714501"/>
            <a:ext cx="10699908" cy="4343399"/>
          </a:xfrm>
        </p:spPr>
        <p:txBody>
          <a:bodyPr>
            <a:normAutofit/>
          </a:bodyPr>
          <a:lstStyle/>
          <a:p>
            <a:r>
              <a:rPr lang="en-US" dirty="0" smtClean="0"/>
              <a:t>Language </a:t>
            </a:r>
            <a:r>
              <a:rPr lang="en-US" dirty="0"/>
              <a:t>and languages: </a:t>
            </a:r>
            <a:r>
              <a:rPr lang="en-US" dirty="0">
                <a:hlinkClick r:id="rId3"/>
              </a:rPr>
              <a:t>http://</a:t>
            </a:r>
            <a:r>
              <a:rPr lang="en-US" dirty="0" smtClean="0">
                <a:hlinkClick r:id="rId3"/>
              </a:rPr>
              <a:t>id.loc.gov/authorities/subjects/</a:t>
            </a:r>
            <a:r>
              <a:rPr lang="en-US" dirty="0" smtClean="0">
                <a:solidFill>
                  <a:srgbClr val="FFFF00"/>
                </a:solidFill>
                <a:hlinkClick r:id="rId3"/>
              </a:rPr>
              <a:t>sh85074518.html</a:t>
            </a:r>
            <a:endParaRPr lang="en-US" dirty="0" smtClean="0">
              <a:solidFill>
                <a:srgbClr val="FFFF00"/>
              </a:solidFill>
            </a:endParaRPr>
          </a:p>
          <a:p>
            <a:r>
              <a:rPr lang="en-US" dirty="0" smtClean="0"/>
              <a:t>Includes:</a:t>
            </a:r>
          </a:p>
          <a:p>
            <a:pPr lvl="1"/>
            <a:r>
              <a:rPr lang="en-US" dirty="0" smtClean="0"/>
              <a:t>Other IDs</a:t>
            </a:r>
          </a:p>
          <a:p>
            <a:pPr lvl="1"/>
            <a:r>
              <a:rPr lang="en-US" dirty="0" smtClean="0"/>
              <a:t>Identifies it as a Concept (SKOS) and Topic (MADS/RDF)</a:t>
            </a:r>
          </a:p>
          <a:p>
            <a:pPr lvl="1"/>
            <a:r>
              <a:rPr lang="en-US" dirty="0" smtClean="0"/>
              <a:t>Variant names, broader terms, narrower terms, related terms, scope notes</a:t>
            </a:r>
          </a:p>
          <a:p>
            <a:pPr lvl="1"/>
            <a:r>
              <a:rPr lang="en-US" dirty="0" smtClean="0"/>
              <a:t>Dates created and revised</a:t>
            </a:r>
          </a:p>
          <a:p>
            <a:r>
              <a:rPr lang="en-US" dirty="0" smtClean="0"/>
              <a:t>For </a:t>
            </a:r>
            <a:r>
              <a:rPr lang="en-US" dirty="0" smtClean="0">
                <a:hlinkClick r:id="rId4"/>
              </a:rPr>
              <a:t>Language and languages—Philosophy</a:t>
            </a:r>
            <a:r>
              <a:rPr lang="en-US" dirty="0" smtClean="0"/>
              <a:t>, includes links to closely matching concepts in other schemes such as BNF</a:t>
            </a:r>
            <a:endParaRPr lang="en-US" dirty="0"/>
          </a:p>
          <a:p>
            <a:pPr lvl="1"/>
            <a:endParaRPr lang="en-US" dirty="0" smtClean="0"/>
          </a:p>
          <a:p>
            <a:pPr lvl="1"/>
            <a:endParaRPr lang="en-US" dirty="0" smtClean="0"/>
          </a:p>
          <a:p>
            <a:endParaRPr lang="en-US" dirty="0" smtClean="0"/>
          </a:p>
          <a:p>
            <a:endParaRPr lang="en-US" dirty="0" smtClean="0"/>
          </a:p>
        </p:txBody>
      </p:sp>
      <p:sp>
        <p:nvSpPr>
          <p:cNvPr id="4" name="Footer Placeholder 3"/>
          <p:cNvSpPr>
            <a:spLocks noGrp="1"/>
          </p:cNvSpPr>
          <p:nvPr>
            <p:ph type="ftr" sz="quarter" idx="11"/>
          </p:nvPr>
        </p:nvSpPr>
        <p:spPr/>
        <p:txBody>
          <a:bodyPr/>
          <a:lstStyle/>
          <a:p>
            <a:r>
              <a:rPr lang="en-US" smtClean="0"/>
              <a:t>LODLAMTO 2016 - Introducing LOD</a:t>
            </a:r>
            <a:endParaRPr lang="en-US"/>
          </a:p>
        </p:txBody>
      </p:sp>
      <p:sp>
        <p:nvSpPr>
          <p:cNvPr id="5" name="Slide Number Placeholder 4"/>
          <p:cNvSpPr>
            <a:spLocks noGrp="1"/>
          </p:cNvSpPr>
          <p:nvPr>
            <p:ph type="sldNum" sz="quarter" idx="12"/>
          </p:nvPr>
        </p:nvSpPr>
        <p:spPr/>
        <p:txBody>
          <a:bodyPr/>
          <a:lstStyle/>
          <a:p>
            <a:fld id="{B01839D2-83C5-4C18-9B9F-657AE14E9527}" type="slidenum">
              <a:rPr lang="en-US" smtClean="0"/>
              <a:pPr/>
              <a:t>56</a:t>
            </a:fld>
            <a:endParaRPr lang="en-US"/>
          </a:p>
        </p:txBody>
      </p:sp>
      <p:sp>
        <p:nvSpPr>
          <p:cNvPr id="6" name="Right Arrow 5"/>
          <p:cNvSpPr/>
          <p:nvPr/>
        </p:nvSpPr>
        <p:spPr>
          <a:xfrm flipH="1">
            <a:off x="9303026" y="1590261"/>
            <a:ext cx="2474844" cy="15206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t>Sometimes our identifiers translate to URIs!</a:t>
            </a:r>
            <a:endParaRPr lang="en-CA" dirty="0"/>
          </a:p>
        </p:txBody>
      </p:sp>
    </p:spTree>
    <p:extLst>
      <p:ext uri="{BB962C8B-B14F-4D97-AF65-F5344CB8AC3E}">
        <p14:creationId xmlns:p14="http://schemas.microsoft.com/office/powerpoint/2010/main" val="399206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3054"/>
          </a:xfrm>
        </p:spPr>
        <p:txBody>
          <a:bodyPr>
            <a:normAutofit fontScale="90000"/>
          </a:bodyPr>
          <a:lstStyle/>
          <a:p>
            <a:r>
              <a:rPr lang="en-US" dirty="0"/>
              <a:t>Provide useful information about </a:t>
            </a:r>
            <a:r>
              <a:rPr lang="en-US" dirty="0" smtClean="0"/>
              <a:t>things (property)</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136093674"/>
              </p:ext>
            </p:extLst>
          </p:nvPr>
        </p:nvGraphicFramePr>
        <p:xfrm>
          <a:off x="409903" y="1198180"/>
          <a:ext cx="11146221" cy="4900331"/>
        </p:xfrm>
        <a:graphic>
          <a:graphicData uri="http://schemas.openxmlformats.org/drawingml/2006/table">
            <a:tbl>
              <a:tblPr/>
              <a:tblGrid>
                <a:gridCol w="2462813">
                  <a:extLst>
                    <a:ext uri="{9D8B030D-6E8A-4147-A177-3AD203B41FA5}">
                      <a16:colId xmlns:a16="http://schemas.microsoft.com/office/drawing/2014/main" val="4040206447"/>
                    </a:ext>
                  </a:extLst>
                </a:gridCol>
                <a:gridCol w="8683408">
                  <a:extLst>
                    <a:ext uri="{9D8B030D-6E8A-4147-A177-3AD203B41FA5}">
                      <a16:colId xmlns:a16="http://schemas.microsoft.com/office/drawing/2014/main" val="230072321"/>
                    </a:ext>
                  </a:extLst>
                </a:gridCol>
              </a:tblGrid>
              <a:tr h="341281">
                <a:tc>
                  <a:txBody>
                    <a:bodyPr/>
                    <a:lstStyle/>
                    <a:p>
                      <a:pPr fontAlgn="t"/>
                      <a:r>
                        <a:rPr lang="en-US" sz="2400" dirty="0">
                          <a:solidFill>
                            <a:schemeClr val="bg1"/>
                          </a:solidFill>
                          <a:effectLst/>
                          <a:latin typeface="Verdana" panose="020B0604030504040204" pitchFamily="34" charset="0"/>
                        </a:rPr>
                        <a:t>Label:</a:t>
                      </a:r>
                    </a:p>
                  </a:txBody>
                  <a:tcPr marL="85320" marR="85320" marT="42660" marB="426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fontAlgn="t"/>
                      <a:r>
                        <a:rPr lang="en-US" sz="2400">
                          <a:solidFill>
                            <a:schemeClr val="bg1"/>
                          </a:solidFill>
                          <a:effectLst/>
                        </a:rPr>
                        <a:t>Creator</a:t>
                      </a:r>
                    </a:p>
                  </a:txBody>
                  <a:tcPr marL="85320" marR="85320" marT="42660" marB="426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477540752"/>
                  </a:ext>
                </a:extLst>
              </a:tr>
              <a:tr h="597242">
                <a:tc>
                  <a:txBody>
                    <a:bodyPr/>
                    <a:lstStyle/>
                    <a:p>
                      <a:pPr fontAlgn="t"/>
                      <a:r>
                        <a:rPr lang="en-US" sz="2400" dirty="0">
                          <a:solidFill>
                            <a:schemeClr val="bg1"/>
                          </a:solidFill>
                          <a:effectLst/>
                          <a:latin typeface="Verdana" panose="020B0604030504040204" pitchFamily="34" charset="0"/>
                        </a:rPr>
                        <a:t>Definition:</a:t>
                      </a:r>
                    </a:p>
                  </a:txBody>
                  <a:tcPr marL="85320" marR="85320" marT="42660" marB="426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fontAlgn="t"/>
                      <a:r>
                        <a:rPr lang="en-US" sz="2400" dirty="0">
                          <a:solidFill>
                            <a:schemeClr val="bg1"/>
                          </a:solidFill>
                          <a:effectLst/>
                        </a:rPr>
                        <a:t>An entity primarily responsible for making the resource.</a:t>
                      </a:r>
                    </a:p>
                  </a:txBody>
                  <a:tcPr marL="85320" marR="85320" marT="42660" marB="426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418352606"/>
                  </a:ext>
                </a:extLst>
              </a:tr>
              <a:tr h="853203">
                <a:tc>
                  <a:txBody>
                    <a:bodyPr/>
                    <a:lstStyle/>
                    <a:p>
                      <a:pPr fontAlgn="t"/>
                      <a:r>
                        <a:rPr lang="en-US" sz="2400" dirty="0">
                          <a:solidFill>
                            <a:schemeClr val="bg1"/>
                          </a:solidFill>
                          <a:effectLst/>
                          <a:latin typeface="Verdana" panose="020B0604030504040204" pitchFamily="34" charset="0"/>
                        </a:rPr>
                        <a:t>Comment:</a:t>
                      </a:r>
                    </a:p>
                  </a:txBody>
                  <a:tcPr marL="85320" marR="85320" marT="42660" marB="426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fontAlgn="t"/>
                      <a:r>
                        <a:rPr lang="en-US" sz="2400" dirty="0">
                          <a:solidFill>
                            <a:schemeClr val="bg1"/>
                          </a:solidFill>
                          <a:effectLst/>
                        </a:rPr>
                        <a:t>Examples of a Creator include a person, an organization, or a service. Typically, the name of a Creator should be used to indicate the entity.</a:t>
                      </a:r>
                    </a:p>
                  </a:txBody>
                  <a:tcPr marL="85320" marR="85320" marT="42660" marB="426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146910582"/>
                  </a:ext>
                </a:extLst>
              </a:tr>
              <a:tr h="341281">
                <a:tc>
                  <a:txBody>
                    <a:bodyPr/>
                    <a:lstStyle/>
                    <a:p>
                      <a:pPr fontAlgn="t"/>
                      <a:r>
                        <a:rPr lang="en-US" sz="2400" dirty="0">
                          <a:solidFill>
                            <a:schemeClr val="bg1"/>
                          </a:solidFill>
                          <a:effectLst/>
                          <a:latin typeface="Verdana" panose="020B0604030504040204" pitchFamily="34" charset="0"/>
                        </a:rPr>
                        <a:t>Type of Term:</a:t>
                      </a:r>
                    </a:p>
                  </a:txBody>
                  <a:tcPr marL="85320" marR="85320" marT="42660" marB="426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fontAlgn="t"/>
                      <a:r>
                        <a:rPr lang="en-US" sz="2400" u="sng" dirty="0">
                          <a:solidFill>
                            <a:schemeClr val="bg1"/>
                          </a:solidFill>
                          <a:effectLst/>
                          <a:hlinkClick r:id="rId2"/>
                        </a:rPr>
                        <a:t>Property</a:t>
                      </a:r>
                      <a:endParaRPr lang="en-US" sz="2400" dirty="0">
                        <a:solidFill>
                          <a:schemeClr val="bg1"/>
                        </a:solidFill>
                        <a:effectLst/>
                      </a:endParaRPr>
                    </a:p>
                  </a:txBody>
                  <a:tcPr marL="85320" marR="85320" marT="42660" marB="426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580647480"/>
                  </a:ext>
                </a:extLst>
              </a:tr>
              <a:tr h="597242">
                <a:tc>
                  <a:txBody>
                    <a:bodyPr/>
                    <a:lstStyle/>
                    <a:p>
                      <a:pPr fontAlgn="t"/>
                      <a:r>
                        <a:rPr lang="en-US" sz="2400" dirty="0">
                          <a:solidFill>
                            <a:schemeClr val="bg1"/>
                          </a:solidFill>
                          <a:effectLst/>
                          <a:latin typeface="Verdana" panose="020B0604030504040204" pitchFamily="34" charset="0"/>
                        </a:rPr>
                        <a:t>Version:</a:t>
                      </a:r>
                    </a:p>
                  </a:txBody>
                  <a:tcPr marL="85320" marR="85320" marT="42660" marB="426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fontAlgn="t"/>
                      <a:r>
                        <a:rPr lang="en-US" sz="2400" u="sng" dirty="0">
                          <a:solidFill>
                            <a:schemeClr val="accent4">
                              <a:lumMod val="50000"/>
                            </a:schemeClr>
                          </a:solidFill>
                          <a:effectLst/>
                          <a:hlinkClick r:id="rId3"/>
                        </a:rPr>
                        <a:t>http://dublincore.org/usage/terms/history/#creator-006</a:t>
                      </a:r>
                      <a:endParaRPr lang="en-US" sz="2400" dirty="0">
                        <a:solidFill>
                          <a:schemeClr val="accent4">
                            <a:lumMod val="50000"/>
                          </a:schemeClr>
                        </a:solidFill>
                        <a:effectLst/>
                      </a:endParaRPr>
                    </a:p>
                  </a:txBody>
                  <a:tcPr marL="85320" marR="85320" marT="42660" marB="426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51537940"/>
                  </a:ext>
                </a:extLst>
              </a:tr>
              <a:tr h="1621087">
                <a:tc>
                  <a:txBody>
                    <a:bodyPr/>
                    <a:lstStyle/>
                    <a:p>
                      <a:pPr fontAlgn="t"/>
                      <a:r>
                        <a:rPr lang="en-US" sz="2400" dirty="0">
                          <a:solidFill>
                            <a:schemeClr val="bg1"/>
                          </a:solidFill>
                          <a:effectLst/>
                          <a:latin typeface="Verdana" panose="020B0604030504040204" pitchFamily="34" charset="0"/>
                        </a:rPr>
                        <a:t>Note:</a:t>
                      </a:r>
                    </a:p>
                  </a:txBody>
                  <a:tcPr marL="85320" marR="85320" marT="42660" marB="426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fontAlgn="t"/>
                      <a:r>
                        <a:rPr lang="en-US" sz="2400" dirty="0">
                          <a:solidFill>
                            <a:schemeClr val="bg1"/>
                          </a:solidFill>
                          <a:effectLst/>
                        </a:rPr>
                        <a:t>A second property with the same name as this property has been declared in the </a:t>
                      </a:r>
                      <a:r>
                        <a:rPr lang="en-US" sz="2400" dirty="0" err="1">
                          <a:solidFill>
                            <a:schemeClr val="bg1"/>
                          </a:solidFill>
                          <a:effectLst/>
                        </a:rPr>
                        <a:t>dcterms</a:t>
                      </a:r>
                      <a:r>
                        <a:rPr lang="en-US" sz="2400" dirty="0">
                          <a:solidFill>
                            <a:schemeClr val="bg1"/>
                          </a:solidFill>
                          <a:effectLst/>
                        </a:rPr>
                        <a:t>: namespace (http://purl.org/dc/terms/). See the Introduction to the document "DCMI Metadata Terms" (http://dublincore.org/documents/dcmi-terms/) for an explanation.</a:t>
                      </a:r>
                    </a:p>
                  </a:txBody>
                  <a:tcPr marL="85320" marR="85320" marT="42660" marB="426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144783720"/>
                  </a:ext>
                </a:extLst>
              </a:tr>
            </a:tbl>
          </a:graphicData>
        </a:graphic>
      </p:graphicFrame>
      <p:sp>
        <p:nvSpPr>
          <p:cNvPr id="4" name="Footer Placeholder 3"/>
          <p:cNvSpPr>
            <a:spLocks noGrp="1"/>
          </p:cNvSpPr>
          <p:nvPr>
            <p:ph type="ftr" sz="quarter" idx="11"/>
          </p:nvPr>
        </p:nvSpPr>
        <p:spPr/>
        <p:txBody>
          <a:bodyPr/>
          <a:lstStyle/>
          <a:p>
            <a:r>
              <a:rPr lang="en-US" smtClean="0"/>
              <a:t>LODLAMTO 2016 - Introducing LOD</a:t>
            </a:r>
            <a:endParaRPr lang="en-US"/>
          </a:p>
        </p:txBody>
      </p:sp>
      <p:sp>
        <p:nvSpPr>
          <p:cNvPr id="5" name="Slide Number Placeholder 4"/>
          <p:cNvSpPr>
            <a:spLocks noGrp="1"/>
          </p:cNvSpPr>
          <p:nvPr>
            <p:ph type="sldNum" sz="quarter" idx="12"/>
          </p:nvPr>
        </p:nvSpPr>
        <p:spPr/>
        <p:txBody>
          <a:bodyPr/>
          <a:lstStyle/>
          <a:p>
            <a:fld id="{B01839D2-83C5-4C18-9B9F-657AE14E9527}" type="slidenum">
              <a:rPr lang="en-US" smtClean="0"/>
              <a:pPr/>
              <a:t>57</a:t>
            </a:fld>
            <a:endParaRPr lang="en-US"/>
          </a:p>
        </p:txBody>
      </p:sp>
    </p:spTree>
    <p:extLst>
      <p:ext uri="{BB962C8B-B14F-4D97-AF65-F5344CB8AC3E}">
        <p14:creationId xmlns:p14="http://schemas.microsoft.com/office/powerpoint/2010/main" val="49469603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Include links to other URIs for expanded </a:t>
            </a:r>
            <a:r>
              <a:rPr lang="en-US" sz="4000" dirty="0" smtClean="0"/>
              <a:t>discovery</a:t>
            </a:r>
            <a:endParaRPr lang="en-US" sz="4000" dirty="0"/>
          </a:p>
        </p:txBody>
      </p:sp>
      <p:sp>
        <p:nvSpPr>
          <p:cNvPr id="3" name="Content Placeholder 2"/>
          <p:cNvSpPr>
            <a:spLocks noGrp="1"/>
          </p:cNvSpPr>
          <p:nvPr>
            <p:ph idx="1"/>
          </p:nvPr>
        </p:nvSpPr>
        <p:spPr>
          <a:xfrm>
            <a:off x="838200" y="1825625"/>
            <a:ext cx="10515600" cy="681092"/>
          </a:xfrm>
        </p:spPr>
        <p:txBody>
          <a:bodyPr/>
          <a:lstStyle/>
          <a:p>
            <a:r>
              <a:rPr lang="en-US" dirty="0" smtClean="0"/>
              <a:t>VIAF links to </a:t>
            </a:r>
            <a:r>
              <a:rPr lang="en-US" dirty="0" err="1" smtClean="0">
                <a:hlinkClick r:id="rId2"/>
              </a:rPr>
              <a:t>WorldCat</a:t>
            </a:r>
            <a:r>
              <a:rPr lang="en-US" dirty="0" smtClean="0">
                <a:hlinkClick r:id="rId2"/>
              </a:rPr>
              <a:t> Identities</a:t>
            </a:r>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LODLAMTO 2016 - Introducing LOD</a:t>
            </a:r>
            <a:endParaRPr lang="en-US"/>
          </a:p>
        </p:txBody>
      </p:sp>
      <p:sp>
        <p:nvSpPr>
          <p:cNvPr id="5" name="Slide Number Placeholder 4"/>
          <p:cNvSpPr>
            <a:spLocks noGrp="1"/>
          </p:cNvSpPr>
          <p:nvPr>
            <p:ph type="sldNum" sz="quarter" idx="12"/>
          </p:nvPr>
        </p:nvSpPr>
        <p:spPr/>
        <p:txBody>
          <a:bodyPr/>
          <a:lstStyle/>
          <a:p>
            <a:fld id="{B01839D2-83C5-4C18-9B9F-657AE14E9527}" type="slidenum">
              <a:rPr lang="en-US" smtClean="0"/>
              <a:pPr/>
              <a:t>58</a:t>
            </a:fld>
            <a:endParaRPr lang="en-US"/>
          </a:p>
        </p:txBody>
      </p:sp>
      <p:pic>
        <p:nvPicPr>
          <p:cNvPr id="6" name="Picture 5" descr="WorldCat identities page showing works, genres, roles, publication timeline"/>
          <p:cNvPicPr>
            <a:picLocks noChangeAspect="1"/>
          </p:cNvPicPr>
          <p:nvPr/>
        </p:nvPicPr>
        <p:blipFill rotWithShape="1">
          <a:blip r:embed="rId3" cstate="print"/>
          <a:srcRect t="9424" b="17243"/>
          <a:stretch/>
        </p:blipFill>
        <p:spPr>
          <a:xfrm>
            <a:off x="1222845" y="2506717"/>
            <a:ext cx="9119334" cy="3967785"/>
          </a:xfrm>
          <a:prstGeom prst="rect">
            <a:avLst/>
          </a:prstGeom>
        </p:spPr>
      </p:pic>
    </p:spTree>
    <p:extLst>
      <p:ext uri="{BB962C8B-B14F-4D97-AF65-F5344CB8AC3E}">
        <p14:creationId xmlns:p14="http://schemas.microsoft.com/office/powerpoint/2010/main" val="37473420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Re-use vocabularies/ontologies</a:t>
            </a:r>
            <a:endParaRPr lang="en-CA" dirty="0"/>
          </a:p>
        </p:txBody>
      </p:sp>
      <p:sp>
        <p:nvSpPr>
          <p:cNvPr id="3" name="Content Placeholder 2"/>
          <p:cNvSpPr>
            <a:spLocks noGrp="1"/>
          </p:cNvSpPr>
          <p:nvPr>
            <p:ph idx="1"/>
          </p:nvPr>
        </p:nvSpPr>
        <p:spPr/>
        <p:txBody>
          <a:bodyPr>
            <a:normAutofit/>
          </a:bodyPr>
          <a:lstStyle/>
          <a:p>
            <a:r>
              <a:rPr lang="en-US" dirty="0" smtClean="0"/>
              <a:t>Need to define “person”? </a:t>
            </a:r>
            <a:r>
              <a:rPr lang="en-US" dirty="0" smtClean="0">
                <a:hlinkClick r:id="rId3"/>
              </a:rPr>
              <a:t>Friend of a Friend (FOAF)</a:t>
            </a:r>
            <a:r>
              <a:rPr lang="en-US" dirty="0" smtClean="0"/>
              <a:t> has already done that!</a:t>
            </a:r>
          </a:p>
          <a:p>
            <a:r>
              <a:rPr lang="en-US" dirty="0" smtClean="0"/>
              <a:t>Need to define “subject”? The </a:t>
            </a:r>
            <a:r>
              <a:rPr lang="en-US" dirty="0" smtClean="0">
                <a:hlinkClick r:id="rId4"/>
              </a:rPr>
              <a:t>Dublin Core Metadata Initiative (DCMI)</a:t>
            </a:r>
            <a:r>
              <a:rPr lang="en-US" dirty="0" smtClean="0"/>
              <a:t> has already done that!</a:t>
            </a:r>
          </a:p>
          <a:p>
            <a:r>
              <a:rPr lang="en-US" dirty="0" smtClean="0"/>
              <a:t>Need to define “genre”? </a:t>
            </a:r>
            <a:r>
              <a:rPr lang="en-US" dirty="0" smtClean="0">
                <a:hlinkClick r:id="rId5"/>
              </a:rPr>
              <a:t>Schema.org</a:t>
            </a:r>
            <a:r>
              <a:rPr lang="en-US" dirty="0" smtClean="0"/>
              <a:t> has already done that!</a:t>
            </a:r>
          </a:p>
        </p:txBody>
      </p:sp>
      <p:sp>
        <p:nvSpPr>
          <p:cNvPr id="5" name="Footer Placeholder 4"/>
          <p:cNvSpPr>
            <a:spLocks noGrp="1"/>
          </p:cNvSpPr>
          <p:nvPr>
            <p:ph type="ftr" sz="quarter" idx="11"/>
          </p:nvPr>
        </p:nvSpPr>
        <p:spPr/>
        <p:txBody>
          <a:bodyPr/>
          <a:lstStyle/>
          <a:p>
            <a:r>
              <a:rPr lang="en-US" smtClean="0"/>
              <a:t>LODLAMTO 2016 - Introducing LOD</a:t>
            </a:r>
            <a:endParaRPr lang="en-US"/>
          </a:p>
        </p:txBody>
      </p:sp>
      <p:sp>
        <p:nvSpPr>
          <p:cNvPr id="4" name="Slide Number Placeholder 3"/>
          <p:cNvSpPr>
            <a:spLocks noGrp="1"/>
          </p:cNvSpPr>
          <p:nvPr>
            <p:ph type="sldNum" sz="quarter" idx="12"/>
          </p:nvPr>
        </p:nvSpPr>
        <p:spPr/>
        <p:txBody>
          <a:bodyPr/>
          <a:lstStyle/>
          <a:p>
            <a:fld id="{C06371AA-6CC3-49D3-BCC2-49F0C97B286E}" type="slidenum">
              <a:rPr lang="en-CA" smtClean="0"/>
              <a:pPr/>
              <a:t>59</a:t>
            </a:fld>
            <a:endParaRPr lang="en-CA" dirty="0"/>
          </a:p>
        </p:txBody>
      </p:sp>
    </p:spTree>
    <p:extLst>
      <p:ext uri="{BB962C8B-B14F-4D97-AF65-F5344CB8AC3E}">
        <p14:creationId xmlns:p14="http://schemas.microsoft.com/office/powerpoint/2010/main" val="28854599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Linked open data in libraries, archives and museums</a:t>
            </a:r>
            <a:endParaRPr lang="en-US" dirty="0"/>
          </a:p>
        </p:txBody>
      </p:sp>
      <p:sp>
        <p:nvSpPr>
          <p:cNvPr id="5" name="Text Placeholder 4"/>
          <p:cNvSpPr>
            <a:spLocks noGrp="1"/>
          </p:cNvSpPr>
          <p:nvPr>
            <p:ph type="body" idx="1"/>
          </p:nvPr>
        </p:nvSpPr>
        <p:spPr/>
        <p:txBody>
          <a:bodyPr/>
          <a:lstStyle/>
          <a:p>
            <a:r>
              <a:rPr lang="en-US" dirty="0" smtClean="0"/>
              <a:t>LAM as creators of data</a:t>
            </a:r>
          </a:p>
          <a:p>
            <a:r>
              <a:rPr lang="en-US" dirty="0" smtClean="0"/>
              <a:t>LAM as consumers of data</a:t>
            </a:r>
            <a:endParaRPr lang="en-US" dirty="0"/>
          </a:p>
        </p:txBody>
      </p:sp>
      <p:sp>
        <p:nvSpPr>
          <p:cNvPr id="2" name="Footer Placeholder 1"/>
          <p:cNvSpPr>
            <a:spLocks noGrp="1"/>
          </p:cNvSpPr>
          <p:nvPr>
            <p:ph type="ftr" sz="quarter" idx="11"/>
          </p:nvPr>
        </p:nvSpPr>
        <p:spPr/>
        <p:txBody>
          <a:bodyPr/>
          <a:lstStyle/>
          <a:p>
            <a:r>
              <a:rPr lang="en-US" dirty="0" smtClean="0"/>
              <a:t>LODLAMTO 2016 - Introducing LOD</a:t>
            </a:r>
            <a:endParaRPr lang="en-US" dirty="0"/>
          </a:p>
        </p:txBody>
      </p:sp>
      <p:sp>
        <p:nvSpPr>
          <p:cNvPr id="3" name="Slide Number Placeholder 2"/>
          <p:cNvSpPr>
            <a:spLocks noGrp="1"/>
          </p:cNvSpPr>
          <p:nvPr>
            <p:ph type="sldNum" sz="quarter" idx="12"/>
          </p:nvPr>
        </p:nvSpPr>
        <p:spPr/>
        <p:txBody>
          <a:bodyPr/>
          <a:lstStyle/>
          <a:p>
            <a:fld id="{B01839D2-83C5-4C18-9B9F-657AE14E9527}" type="slidenum">
              <a:rPr lang="en-US" smtClean="0"/>
              <a:pPr/>
              <a:t>6</a:t>
            </a:fld>
            <a:endParaRPr lang="en-US" dirty="0"/>
          </a:p>
        </p:txBody>
      </p:sp>
    </p:spTree>
    <p:extLst>
      <p:ext uri="{BB962C8B-B14F-4D97-AF65-F5344CB8AC3E}">
        <p14:creationId xmlns:p14="http://schemas.microsoft.com/office/powerpoint/2010/main" val="332691004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483" y="365125"/>
            <a:ext cx="11319641" cy="1325563"/>
          </a:xfrm>
        </p:spPr>
        <p:txBody>
          <a:bodyPr>
            <a:normAutofit/>
          </a:bodyPr>
          <a:lstStyle/>
          <a:p>
            <a:r>
              <a:rPr lang="en-US" sz="4000" dirty="0" smtClean="0"/>
              <a:t>Ontologies: </a:t>
            </a:r>
            <a:r>
              <a:rPr lang="en-US" sz="4000" dirty="0" smtClean="0">
                <a:hlinkClick r:id="rId3"/>
              </a:rPr>
              <a:t>what is a person?</a:t>
            </a:r>
            <a:r>
              <a:rPr lang="en-US" sz="4000" dirty="0" smtClean="0"/>
              <a:t> (according to FOAF)</a:t>
            </a:r>
            <a:endParaRPr lang="en-US" sz="4000" dirty="0"/>
          </a:p>
        </p:txBody>
      </p:sp>
      <p:pic>
        <p:nvPicPr>
          <p:cNvPr id="8" name="Content Placeholder 7" descr="properties of a person according to FOAF"/>
          <p:cNvPicPr>
            <a:picLocks noGrp="1" noChangeAspect="1"/>
          </p:cNvPicPr>
          <p:nvPr>
            <p:ph idx="1"/>
          </p:nvPr>
        </p:nvPicPr>
        <p:blipFill>
          <a:blip r:embed="rId4" cstate="print"/>
          <a:stretch>
            <a:fillRect/>
          </a:stretch>
        </p:blipFill>
        <p:spPr>
          <a:xfrm>
            <a:off x="1355833" y="1690688"/>
            <a:ext cx="8734097" cy="4448701"/>
          </a:xfrm>
          <a:prstGeom prst="rect">
            <a:avLst/>
          </a:prstGeom>
        </p:spPr>
      </p:pic>
      <p:sp>
        <p:nvSpPr>
          <p:cNvPr id="4" name="Footer Placeholder 3"/>
          <p:cNvSpPr>
            <a:spLocks noGrp="1"/>
          </p:cNvSpPr>
          <p:nvPr>
            <p:ph type="ftr" sz="quarter" idx="11"/>
          </p:nvPr>
        </p:nvSpPr>
        <p:spPr/>
        <p:txBody>
          <a:bodyPr/>
          <a:lstStyle/>
          <a:p>
            <a:r>
              <a:rPr lang="en-US" smtClean="0"/>
              <a:t>LODLAMTO 2016 - Introducing LOD</a:t>
            </a:r>
            <a:endParaRPr lang="en-US"/>
          </a:p>
        </p:txBody>
      </p:sp>
      <p:sp>
        <p:nvSpPr>
          <p:cNvPr id="5" name="Slide Number Placeholder 4"/>
          <p:cNvSpPr>
            <a:spLocks noGrp="1"/>
          </p:cNvSpPr>
          <p:nvPr>
            <p:ph type="sldNum" sz="quarter" idx="12"/>
          </p:nvPr>
        </p:nvSpPr>
        <p:spPr/>
        <p:txBody>
          <a:bodyPr/>
          <a:lstStyle/>
          <a:p>
            <a:fld id="{B01839D2-83C5-4C18-9B9F-657AE14E9527}" type="slidenum">
              <a:rPr lang="en-US" smtClean="0"/>
              <a:pPr/>
              <a:t>60</a:t>
            </a:fld>
            <a:endParaRPr lang="en-US"/>
          </a:p>
        </p:txBody>
      </p:sp>
    </p:spTree>
    <p:extLst>
      <p:ext uri="{BB962C8B-B14F-4D97-AF65-F5344CB8AC3E}">
        <p14:creationId xmlns:p14="http://schemas.microsoft.com/office/powerpoint/2010/main" val="304412011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Ontologies: what can we infer?</a:t>
            </a:r>
            <a:endParaRPr lang="en-US" dirty="0"/>
          </a:p>
        </p:txBody>
      </p:sp>
      <p:sp>
        <p:nvSpPr>
          <p:cNvPr id="3" name="Content Placeholder 2"/>
          <p:cNvSpPr>
            <a:spLocks noGrp="1"/>
          </p:cNvSpPr>
          <p:nvPr>
            <p:ph idx="1"/>
          </p:nvPr>
        </p:nvSpPr>
        <p:spPr>
          <a:xfrm>
            <a:off x="838200" y="1825625"/>
            <a:ext cx="10515600" cy="2462596"/>
          </a:xfrm>
        </p:spPr>
        <p:txBody>
          <a:bodyPr/>
          <a:lstStyle/>
          <a:p>
            <a:pPr marL="0" indent="0">
              <a:buNone/>
            </a:pPr>
            <a:r>
              <a:rPr lang="en-US" dirty="0"/>
              <a:t>Property: </a:t>
            </a:r>
            <a:r>
              <a:rPr lang="en-US" dirty="0" err="1"/>
              <a:t>foaf:member</a:t>
            </a:r>
            <a:endParaRPr lang="en-US" dirty="0"/>
          </a:p>
          <a:p>
            <a:endParaRPr lang="en-US" dirty="0"/>
          </a:p>
          <a:p>
            <a:pPr marL="0" indent="0">
              <a:buNone/>
            </a:pPr>
            <a:r>
              <a:rPr lang="en-US" dirty="0" smtClean="0"/>
              <a:t>Domain</a:t>
            </a:r>
            <a:r>
              <a:rPr lang="en-US" dirty="0"/>
              <a:t>:	having this property implies being a Group</a:t>
            </a:r>
          </a:p>
          <a:p>
            <a:pPr marL="0" indent="0">
              <a:buNone/>
            </a:pPr>
            <a:r>
              <a:rPr lang="en-US" dirty="0"/>
              <a:t>Range:	every value of this property is a </a:t>
            </a:r>
            <a:r>
              <a:rPr lang="en-US" dirty="0" smtClean="0"/>
              <a:t>Agent</a:t>
            </a:r>
          </a:p>
          <a:p>
            <a:pPr marL="0" indent="0">
              <a:buNone/>
            </a:pPr>
            <a:endParaRPr lang="en-US" dirty="0"/>
          </a:p>
        </p:txBody>
      </p:sp>
      <p:sp>
        <p:nvSpPr>
          <p:cNvPr id="4" name="Footer Placeholder 3"/>
          <p:cNvSpPr>
            <a:spLocks noGrp="1"/>
          </p:cNvSpPr>
          <p:nvPr>
            <p:ph type="ftr" sz="quarter" idx="11"/>
          </p:nvPr>
        </p:nvSpPr>
        <p:spPr/>
        <p:txBody>
          <a:bodyPr/>
          <a:lstStyle/>
          <a:p>
            <a:r>
              <a:rPr lang="en-US" smtClean="0"/>
              <a:t>LODLAMTO 2016 - Introducing LOD</a:t>
            </a:r>
            <a:endParaRPr lang="en-US"/>
          </a:p>
        </p:txBody>
      </p:sp>
      <p:sp>
        <p:nvSpPr>
          <p:cNvPr id="5" name="Slide Number Placeholder 4"/>
          <p:cNvSpPr>
            <a:spLocks noGrp="1"/>
          </p:cNvSpPr>
          <p:nvPr>
            <p:ph type="sldNum" sz="quarter" idx="12"/>
          </p:nvPr>
        </p:nvSpPr>
        <p:spPr/>
        <p:txBody>
          <a:bodyPr/>
          <a:lstStyle/>
          <a:p>
            <a:fld id="{B01839D2-83C5-4C18-9B9F-657AE14E9527}" type="slidenum">
              <a:rPr lang="en-US" smtClean="0"/>
              <a:pPr/>
              <a:t>61</a:t>
            </a:fld>
            <a:endParaRPr lang="en-US"/>
          </a:p>
        </p:txBody>
      </p:sp>
      <p:grpSp>
        <p:nvGrpSpPr>
          <p:cNvPr id="6" name="Group 5" descr="RDF statement with URIs"/>
          <p:cNvGrpSpPr/>
          <p:nvPr/>
        </p:nvGrpSpPr>
        <p:grpSpPr>
          <a:xfrm>
            <a:off x="1324304" y="4288221"/>
            <a:ext cx="8915400" cy="1455736"/>
            <a:chOff x="1370012" y="4868864"/>
            <a:chExt cx="8915400" cy="1455736"/>
          </a:xfrm>
        </p:grpSpPr>
        <p:sp>
          <p:nvSpPr>
            <p:cNvPr id="7" name="Oval 6"/>
            <p:cNvSpPr/>
            <p:nvPr/>
          </p:nvSpPr>
          <p:spPr>
            <a:xfrm>
              <a:off x="1370012" y="5029200"/>
              <a:ext cx="3200400" cy="914400"/>
            </a:xfrm>
            <a:prstGeom prst="ellipse">
              <a:avLst/>
            </a:prstGeom>
            <a:solidFill>
              <a:schemeClr val="accent2">
                <a:lumMod val="75000"/>
              </a:schemeClr>
            </a:solidFill>
            <a:ln>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Ontario Library Association</a:t>
              </a:r>
            </a:p>
            <a:p>
              <a:pPr algn="ctr"/>
              <a:r>
                <a:rPr lang="en-US" dirty="0" smtClean="0"/>
                <a:t>(Group)</a:t>
              </a:r>
              <a:endParaRPr lang="en-US" dirty="0"/>
            </a:p>
          </p:txBody>
        </p:sp>
        <p:sp>
          <p:nvSpPr>
            <p:cNvPr id="8" name="Oval 7"/>
            <p:cNvSpPr/>
            <p:nvPr/>
          </p:nvSpPr>
          <p:spPr>
            <a:xfrm>
              <a:off x="7618412" y="5029200"/>
              <a:ext cx="2667000" cy="914400"/>
            </a:xfrm>
            <a:prstGeom prst="ellipse">
              <a:avLst/>
            </a:prstGeom>
            <a:ln>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Alison Hitchens</a:t>
              </a:r>
            </a:p>
            <a:p>
              <a:pPr algn="ctr"/>
              <a:r>
                <a:rPr lang="en-US" dirty="0" smtClean="0"/>
                <a:t>(Agent)</a:t>
              </a:r>
              <a:endParaRPr lang="en-US" dirty="0"/>
            </a:p>
          </p:txBody>
        </p:sp>
        <p:cxnSp>
          <p:nvCxnSpPr>
            <p:cNvPr id="9" name="Straight Connector 8"/>
            <p:cNvCxnSpPr>
              <a:stCxn id="7" idx="6"/>
              <a:endCxn id="8" idx="2"/>
            </p:cNvCxnSpPr>
            <p:nvPr/>
          </p:nvCxnSpPr>
          <p:spPr>
            <a:xfrm>
              <a:off x="4570412" y="5486400"/>
              <a:ext cx="3048000" cy="0"/>
            </a:xfrm>
            <a:prstGeom prst="line">
              <a:avLst/>
            </a:prstGeom>
            <a:ln w="12700">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191124" y="4868864"/>
              <a:ext cx="1828800" cy="1455736"/>
            </a:xfrm>
            <a:prstGeom prst="rect">
              <a:avLst/>
            </a:prstGeom>
            <a:solidFill>
              <a:schemeClr val="accent3">
                <a:lumMod val="75000"/>
              </a:schemeClr>
            </a:solidFill>
            <a:ln>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foaf:member</a:t>
              </a:r>
              <a:endParaRPr lang="en-US" dirty="0"/>
            </a:p>
          </p:txBody>
        </p:sp>
      </p:grpSp>
    </p:spTree>
    <p:extLst>
      <p:ext uri="{BB962C8B-B14F-4D97-AF65-F5344CB8AC3E}">
        <p14:creationId xmlns:p14="http://schemas.microsoft.com/office/powerpoint/2010/main" val="39400158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531" y="239001"/>
            <a:ext cx="10515600" cy="1325563"/>
          </a:xfrm>
        </p:spPr>
        <p:txBody>
          <a:bodyPr/>
          <a:lstStyle/>
          <a:p>
            <a:r>
              <a:rPr lang="en-CA" dirty="0" smtClean="0"/>
              <a:t>Connect your entities to matching/similar entities</a:t>
            </a:r>
            <a:endParaRPr lang="en-CA" dirty="0"/>
          </a:p>
        </p:txBody>
      </p:sp>
      <p:pic>
        <p:nvPicPr>
          <p:cNvPr id="3075" name="Picture 3" descr="DBpedia graph joined to other datasets using owl:sameAs predicate"/>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387366" y="1447801"/>
            <a:ext cx="8306304" cy="4973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p:cNvSpPr>
            <a:spLocks noGrp="1"/>
          </p:cNvSpPr>
          <p:nvPr>
            <p:ph type="ftr" sz="quarter" idx="11"/>
          </p:nvPr>
        </p:nvSpPr>
        <p:spPr/>
        <p:txBody>
          <a:bodyPr/>
          <a:lstStyle/>
          <a:p>
            <a:r>
              <a:rPr lang="en-US" smtClean="0"/>
              <a:t>LODLAMTO 2016 - Introducing LOD</a:t>
            </a:r>
            <a:endParaRPr lang="en-US"/>
          </a:p>
        </p:txBody>
      </p:sp>
      <p:sp>
        <p:nvSpPr>
          <p:cNvPr id="3" name="Slide Number Placeholder 2"/>
          <p:cNvSpPr>
            <a:spLocks noGrp="1"/>
          </p:cNvSpPr>
          <p:nvPr>
            <p:ph type="sldNum" sz="quarter" idx="12"/>
          </p:nvPr>
        </p:nvSpPr>
        <p:spPr/>
        <p:txBody>
          <a:bodyPr/>
          <a:lstStyle/>
          <a:p>
            <a:fld id="{C06371AA-6CC3-49D3-BCC2-49F0C97B286E}" type="slidenum">
              <a:rPr lang="en-CA" smtClean="0"/>
              <a:pPr/>
              <a:t>62</a:t>
            </a:fld>
            <a:endParaRPr lang="en-CA" dirty="0"/>
          </a:p>
        </p:txBody>
      </p:sp>
    </p:spTree>
    <p:extLst>
      <p:ext uri="{BB962C8B-B14F-4D97-AF65-F5344CB8AC3E}">
        <p14:creationId xmlns:p14="http://schemas.microsoft.com/office/powerpoint/2010/main" val="13887437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things don’t have URIs: literals</a:t>
            </a:r>
            <a:endParaRPr lang="en-US" dirty="0"/>
          </a:p>
        </p:txBody>
      </p:sp>
      <p:sp>
        <p:nvSpPr>
          <p:cNvPr id="3" name="Content Placeholder 2"/>
          <p:cNvSpPr>
            <a:spLocks noGrp="1"/>
          </p:cNvSpPr>
          <p:nvPr>
            <p:ph idx="1"/>
          </p:nvPr>
        </p:nvSpPr>
        <p:spPr/>
        <p:txBody>
          <a:bodyPr>
            <a:normAutofit/>
          </a:bodyPr>
          <a:lstStyle/>
          <a:p>
            <a:r>
              <a:rPr lang="en-US" dirty="0" smtClean="0"/>
              <a:t>Dates	“1998”</a:t>
            </a:r>
          </a:p>
          <a:p>
            <a:endParaRPr lang="en-US" dirty="0"/>
          </a:p>
          <a:p>
            <a:r>
              <a:rPr lang="en-US" dirty="0" smtClean="0"/>
              <a:t>Names	“Margaret Atwood”</a:t>
            </a:r>
          </a:p>
          <a:p>
            <a:pPr lvl="1"/>
            <a:r>
              <a:rPr lang="en-US" dirty="0" smtClean="0"/>
              <a:t>“Margaret Atwood” the name is different than Margaret Atwood the person</a:t>
            </a:r>
          </a:p>
          <a:p>
            <a:pPr lvl="1"/>
            <a:endParaRPr lang="en-US" dirty="0"/>
          </a:p>
          <a:p>
            <a:r>
              <a:rPr lang="en-US" dirty="0" smtClean="0"/>
              <a:t>Notes/Captions/Abstracts:  “Here </a:t>
            </a:r>
            <a:r>
              <a:rPr lang="en-US" dirty="0"/>
              <a:t>are entered works on language in general, works on the origin and history of language, and surveys of languages. Works dealing with the scientific study of human speech, including phonetics, phonemics, morphology and syntax, are entered under [Linguistics</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LODLAMTO 2016 - Introducing LOD</a:t>
            </a:r>
            <a:endParaRPr lang="en-US"/>
          </a:p>
        </p:txBody>
      </p:sp>
      <p:sp>
        <p:nvSpPr>
          <p:cNvPr id="5" name="Slide Number Placeholder 4"/>
          <p:cNvSpPr>
            <a:spLocks noGrp="1"/>
          </p:cNvSpPr>
          <p:nvPr>
            <p:ph type="sldNum" sz="quarter" idx="12"/>
          </p:nvPr>
        </p:nvSpPr>
        <p:spPr/>
        <p:txBody>
          <a:bodyPr/>
          <a:lstStyle/>
          <a:p>
            <a:fld id="{B01839D2-83C5-4C18-9B9F-657AE14E9527}" type="slidenum">
              <a:rPr lang="en-US" smtClean="0"/>
              <a:pPr/>
              <a:t>63</a:t>
            </a:fld>
            <a:endParaRPr lang="en-US"/>
          </a:p>
        </p:txBody>
      </p:sp>
    </p:spTree>
    <p:extLst>
      <p:ext uri="{BB962C8B-B14F-4D97-AF65-F5344CB8AC3E}">
        <p14:creationId xmlns:p14="http://schemas.microsoft.com/office/powerpoint/2010/main" val="26748282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web of data</a:t>
            </a:r>
            <a:endParaRPr lang="en-CA" dirty="0"/>
          </a:p>
        </p:txBody>
      </p:sp>
      <p:sp>
        <p:nvSpPr>
          <p:cNvPr id="5" name="Footer Placeholder 4"/>
          <p:cNvSpPr>
            <a:spLocks noGrp="1"/>
          </p:cNvSpPr>
          <p:nvPr>
            <p:ph type="ftr" sz="quarter" idx="11"/>
          </p:nvPr>
        </p:nvSpPr>
        <p:spPr/>
        <p:txBody>
          <a:bodyPr/>
          <a:lstStyle/>
          <a:p>
            <a:r>
              <a:rPr lang="en-US" smtClean="0"/>
              <a:t>LODLAMTO 2016 - Introducing LOD</a:t>
            </a:r>
            <a:endParaRPr lang="en-US"/>
          </a:p>
        </p:txBody>
      </p:sp>
      <p:sp>
        <p:nvSpPr>
          <p:cNvPr id="3" name="Slide Number Placeholder 2"/>
          <p:cNvSpPr>
            <a:spLocks noGrp="1"/>
          </p:cNvSpPr>
          <p:nvPr>
            <p:ph type="sldNum" sz="quarter" idx="12"/>
          </p:nvPr>
        </p:nvSpPr>
        <p:spPr/>
        <p:txBody>
          <a:bodyPr/>
          <a:lstStyle/>
          <a:p>
            <a:fld id="{C06371AA-6CC3-49D3-BCC2-49F0C97B286E}" type="slidenum">
              <a:rPr lang="en-CA" smtClean="0"/>
              <a:pPr/>
              <a:t>64</a:t>
            </a:fld>
            <a:endParaRPr lang="en-CA" dirty="0"/>
          </a:p>
        </p:txBody>
      </p:sp>
      <p:sp>
        <p:nvSpPr>
          <p:cNvPr id="4" name="TextBox 3"/>
          <p:cNvSpPr txBox="1"/>
          <p:nvPr/>
        </p:nvSpPr>
        <p:spPr>
          <a:xfrm>
            <a:off x="1676400" y="6172201"/>
            <a:ext cx="4953000" cy="646331"/>
          </a:xfrm>
          <a:prstGeom prst="rect">
            <a:avLst/>
          </a:prstGeom>
          <a:noFill/>
        </p:spPr>
        <p:txBody>
          <a:bodyPr wrap="square" rtlCol="0">
            <a:spAutoFit/>
          </a:bodyPr>
          <a:lstStyle/>
          <a:p>
            <a:r>
              <a:rPr lang="en-US" dirty="0"/>
              <a:t>Inspired by a </a:t>
            </a:r>
            <a:r>
              <a:rPr lang="en-US" dirty="0">
                <a:hlinkClick r:id="rId3"/>
              </a:rPr>
              <a:t>semantic web slide</a:t>
            </a:r>
            <a:r>
              <a:rPr lang="en-US" dirty="0"/>
              <a:t> by Eric Miller</a:t>
            </a:r>
            <a:endParaRPr lang="en-CA" dirty="0"/>
          </a:p>
          <a:p>
            <a:endParaRPr lang="en-CA" dirty="0"/>
          </a:p>
        </p:txBody>
      </p:sp>
      <p:grpSp>
        <p:nvGrpSpPr>
          <p:cNvPr id="26" name="Group 25" descr="Diagram of the web of things showing pages and resources"/>
          <p:cNvGrpSpPr/>
          <p:nvPr/>
        </p:nvGrpSpPr>
        <p:grpSpPr>
          <a:xfrm>
            <a:off x="1850417" y="1752600"/>
            <a:ext cx="8286506" cy="3810000"/>
            <a:chOff x="326417" y="1752600"/>
            <a:chExt cx="8286506" cy="3810000"/>
          </a:xfrm>
        </p:grpSpPr>
        <p:sp>
          <p:nvSpPr>
            <p:cNvPr id="6" name="Oval 5" descr="Diagram of web of things showing pages and resources"/>
            <p:cNvSpPr/>
            <p:nvPr/>
          </p:nvSpPr>
          <p:spPr>
            <a:xfrm>
              <a:off x="533400" y="2590800"/>
              <a:ext cx="2095500" cy="10668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Alison’s guide to Margaret Atwood</a:t>
              </a:r>
              <a:endParaRPr lang="en-CA" b="1" dirty="0"/>
            </a:p>
          </p:txBody>
        </p:sp>
        <p:sp>
          <p:nvSpPr>
            <p:cNvPr id="8" name="Oval 7"/>
            <p:cNvSpPr/>
            <p:nvPr/>
          </p:nvSpPr>
          <p:spPr>
            <a:xfrm>
              <a:off x="1797205" y="4495800"/>
              <a:ext cx="2095500" cy="10668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http://margaretatwood.ca</a:t>
              </a:r>
              <a:endParaRPr lang="en-CA" b="1" dirty="0"/>
            </a:p>
          </p:txBody>
        </p:sp>
        <p:sp>
          <p:nvSpPr>
            <p:cNvPr id="9" name="Oval 8"/>
            <p:cNvSpPr/>
            <p:nvPr/>
          </p:nvSpPr>
          <p:spPr>
            <a:xfrm>
              <a:off x="3752850" y="3124200"/>
              <a:ext cx="2095500" cy="10668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Margaret Atwood</a:t>
              </a:r>
              <a:endParaRPr lang="en-CA" b="1" dirty="0"/>
            </a:p>
          </p:txBody>
        </p:sp>
        <p:sp>
          <p:nvSpPr>
            <p:cNvPr id="10" name="Oval 9"/>
            <p:cNvSpPr/>
            <p:nvPr/>
          </p:nvSpPr>
          <p:spPr>
            <a:xfrm>
              <a:off x="5486400" y="1752600"/>
              <a:ext cx="2095500" cy="10668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t>
              </a:r>
              <a:endParaRPr lang="en-CA" b="1" dirty="0"/>
            </a:p>
          </p:txBody>
        </p:sp>
        <p:cxnSp>
          <p:nvCxnSpPr>
            <p:cNvPr id="11" name="Straight Arrow Connector 10"/>
            <p:cNvCxnSpPr>
              <a:stCxn id="6" idx="4"/>
              <a:endCxn id="8" idx="1"/>
            </p:cNvCxnSpPr>
            <p:nvPr/>
          </p:nvCxnSpPr>
          <p:spPr>
            <a:xfrm>
              <a:off x="1581150" y="3657600"/>
              <a:ext cx="522934" cy="994429"/>
            </a:xfrm>
            <a:prstGeom prst="straightConnector1">
              <a:avLst/>
            </a:prstGeom>
            <a:ln w="50800">
              <a:solidFill>
                <a:schemeClr val="tx1">
                  <a:lumMod val="9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28900" y="3139966"/>
              <a:ext cx="1430829" cy="156229"/>
            </a:xfrm>
            <a:prstGeom prst="straightConnector1">
              <a:avLst/>
            </a:prstGeom>
            <a:ln w="50800">
              <a:solidFill>
                <a:schemeClr val="tx1">
                  <a:lumMod val="9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8" idx="6"/>
            </p:cNvCxnSpPr>
            <p:nvPr/>
          </p:nvCxnSpPr>
          <p:spPr>
            <a:xfrm flipH="1">
              <a:off x="3892705" y="4191000"/>
              <a:ext cx="907895" cy="838200"/>
            </a:xfrm>
            <a:prstGeom prst="straightConnector1">
              <a:avLst/>
            </a:prstGeom>
            <a:ln w="50800">
              <a:solidFill>
                <a:schemeClr val="tx1">
                  <a:lumMod val="9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6"/>
              <a:endCxn id="10" idx="4"/>
            </p:cNvCxnSpPr>
            <p:nvPr/>
          </p:nvCxnSpPr>
          <p:spPr>
            <a:xfrm flipV="1">
              <a:off x="5848350" y="2819400"/>
              <a:ext cx="685800" cy="838200"/>
            </a:xfrm>
            <a:prstGeom prst="straightConnector1">
              <a:avLst/>
            </a:prstGeom>
            <a:ln w="50800">
              <a:solidFill>
                <a:schemeClr val="tx1">
                  <a:lumMod val="95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517423" y="3962400"/>
              <a:ext cx="2095500" cy="10668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“Margaret Atwood”</a:t>
              </a:r>
              <a:endParaRPr lang="en-CA" b="1" dirty="0"/>
            </a:p>
          </p:txBody>
        </p:sp>
        <p:cxnSp>
          <p:nvCxnSpPr>
            <p:cNvPr id="23" name="Straight Arrow Connector 22"/>
            <p:cNvCxnSpPr>
              <a:stCxn id="9" idx="5"/>
              <a:endCxn id="22" idx="2"/>
            </p:cNvCxnSpPr>
            <p:nvPr/>
          </p:nvCxnSpPr>
          <p:spPr>
            <a:xfrm>
              <a:off x="5541471" y="4034771"/>
              <a:ext cx="975952" cy="461029"/>
            </a:xfrm>
            <a:prstGeom prst="straightConnector1">
              <a:avLst/>
            </a:prstGeom>
            <a:ln w="50800">
              <a:solidFill>
                <a:schemeClr val="tx1">
                  <a:lumMod val="9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743200" y="2590800"/>
              <a:ext cx="1316529" cy="369332"/>
            </a:xfrm>
            <a:prstGeom prst="rect">
              <a:avLst/>
            </a:prstGeom>
            <a:noFill/>
          </p:spPr>
          <p:txBody>
            <a:bodyPr wrap="square" rtlCol="0">
              <a:spAutoFit/>
            </a:bodyPr>
            <a:lstStyle/>
            <a:p>
              <a:r>
                <a:rPr lang="en-US" dirty="0"/>
                <a:t>Has subject</a:t>
              </a:r>
              <a:endParaRPr lang="en-CA" dirty="0"/>
            </a:p>
          </p:txBody>
        </p:sp>
        <p:sp>
          <p:nvSpPr>
            <p:cNvPr id="27" name="TextBox 26"/>
            <p:cNvSpPr txBox="1"/>
            <p:nvPr/>
          </p:nvSpPr>
          <p:spPr>
            <a:xfrm>
              <a:off x="326417" y="4225795"/>
              <a:ext cx="1470788" cy="646331"/>
            </a:xfrm>
            <a:prstGeom prst="rect">
              <a:avLst/>
            </a:prstGeom>
            <a:noFill/>
          </p:spPr>
          <p:txBody>
            <a:bodyPr wrap="square" rtlCol="0">
              <a:spAutoFit/>
            </a:bodyPr>
            <a:lstStyle/>
            <a:p>
              <a:r>
                <a:rPr lang="en-US" dirty="0"/>
                <a:t>Undefined URL link to</a:t>
              </a:r>
              <a:endParaRPr lang="en-CA" dirty="0"/>
            </a:p>
          </p:txBody>
        </p:sp>
        <p:sp>
          <p:nvSpPr>
            <p:cNvPr id="28" name="TextBox 27"/>
            <p:cNvSpPr txBox="1"/>
            <p:nvPr/>
          </p:nvSpPr>
          <p:spPr>
            <a:xfrm>
              <a:off x="4447135" y="4610100"/>
              <a:ext cx="1401215" cy="646331"/>
            </a:xfrm>
            <a:prstGeom prst="rect">
              <a:avLst/>
            </a:prstGeom>
            <a:noFill/>
          </p:spPr>
          <p:txBody>
            <a:bodyPr wrap="square" rtlCol="0">
              <a:spAutoFit/>
            </a:bodyPr>
            <a:lstStyle/>
            <a:p>
              <a:r>
                <a:rPr lang="en-US" dirty="0"/>
                <a:t>Has homepage</a:t>
              </a:r>
              <a:endParaRPr lang="en-CA" dirty="0"/>
            </a:p>
          </p:txBody>
        </p:sp>
        <p:sp>
          <p:nvSpPr>
            <p:cNvPr id="29" name="TextBox 28"/>
            <p:cNvSpPr txBox="1"/>
            <p:nvPr/>
          </p:nvSpPr>
          <p:spPr>
            <a:xfrm>
              <a:off x="5200894" y="2807061"/>
              <a:ext cx="1316529" cy="369332"/>
            </a:xfrm>
            <a:prstGeom prst="rect">
              <a:avLst/>
            </a:prstGeom>
            <a:noFill/>
          </p:spPr>
          <p:txBody>
            <a:bodyPr wrap="square" rtlCol="0">
              <a:spAutoFit/>
            </a:bodyPr>
            <a:lstStyle/>
            <a:p>
              <a:r>
                <a:rPr lang="en-US" dirty="0"/>
                <a:t>Is type of</a:t>
              </a:r>
              <a:endParaRPr lang="en-CA" dirty="0"/>
            </a:p>
          </p:txBody>
        </p:sp>
        <p:sp>
          <p:nvSpPr>
            <p:cNvPr id="30" name="TextBox 29"/>
            <p:cNvSpPr txBox="1"/>
            <p:nvPr/>
          </p:nvSpPr>
          <p:spPr>
            <a:xfrm>
              <a:off x="5843239" y="3845312"/>
              <a:ext cx="1316529" cy="369332"/>
            </a:xfrm>
            <a:prstGeom prst="rect">
              <a:avLst/>
            </a:prstGeom>
            <a:noFill/>
          </p:spPr>
          <p:txBody>
            <a:bodyPr wrap="square" rtlCol="0">
              <a:spAutoFit/>
            </a:bodyPr>
            <a:lstStyle/>
            <a:p>
              <a:r>
                <a:rPr lang="en-US" dirty="0"/>
                <a:t>Has name</a:t>
              </a:r>
              <a:endParaRPr lang="en-CA" dirty="0"/>
            </a:p>
          </p:txBody>
        </p:sp>
      </p:grpSp>
      <p:sp>
        <p:nvSpPr>
          <p:cNvPr id="21" name="Rectangle 20"/>
          <p:cNvSpPr/>
          <p:nvPr/>
        </p:nvSpPr>
        <p:spPr>
          <a:xfrm>
            <a:off x="1905000" y="1828800"/>
            <a:ext cx="3505200" cy="3962400"/>
          </a:xfrm>
          <a:prstGeom prst="rect">
            <a:avLst/>
          </a:prstGeom>
          <a:noFill/>
          <a:ln w="60325">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p:cNvSpPr/>
          <p:nvPr/>
        </p:nvSpPr>
        <p:spPr>
          <a:xfrm>
            <a:off x="5638800" y="1828800"/>
            <a:ext cx="4572000" cy="3962400"/>
          </a:xfrm>
          <a:prstGeom prst="rect">
            <a:avLst/>
          </a:prstGeom>
          <a:noFill/>
          <a:ln w="60325">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1824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21"/>
                                        </p:tgtEl>
                                        <p:attrNameLst>
                                          <p:attrName>ppt_x</p:attrName>
                                        </p:attrNameLst>
                                      </p:cBhvr>
                                      <p:tavLst>
                                        <p:tav tm="0">
                                          <p:val>
                                            <p:strVal val="ppt_x"/>
                                          </p:val>
                                        </p:tav>
                                        <p:tav tm="100000">
                                          <p:val>
                                            <p:strVal val="ppt_x"/>
                                          </p:val>
                                        </p:tav>
                                      </p:tavLst>
                                    </p:anim>
                                    <p:anim calcmode="lin" valueType="num">
                                      <p:cBhvr additive="base">
                                        <p:cTn id="13" dur="500"/>
                                        <p:tgtEl>
                                          <p:spTgt spid="21"/>
                                        </p:tgtEl>
                                        <p:attrNameLst>
                                          <p:attrName>ppt_y</p:attrName>
                                        </p:attrNameLst>
                                      </p:cBhvr>
                                      <p:tavLst>
                                        <p:tav tm="0">
                                          <p:val>
                                            <p:strVal val="ppt_y"/>
                                          </p:val>
                                        </p:tav>
                                        <p:tav tm="100000">
                                          <p:val>
                                            <p:strVal val="1+ppt_h/2"/>
                                          </p:val>
                                        </p:tav>
                                      </p:tavLst>
                                    </p:anim>
                                    <p:set>
                                      <p:cBhvr>
                                        <p:cTn id="14" dur="1" fill="hold">
                                          <p:stCondLst>
                                            <p:cond delay="499"/>
                                          </p:stCondLst>
                                        </p:cTn>
                                        <p:tgtEl>
                                          <p:spTgt spid="2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1" nodeType="clickEffect">
                                  <p:stCondLst>
                                    <p:cond delay="0"/>
                                  </p:stCondLst>
                                  <p:childTnLst>
                                    <p:anim calcmode="lin" valueType="num">
                                      <p:cBhvr additive="base">
                                        <p:cTn id="24" dur="500"/>
                                        <p:tgtEl>
                                          <p:spTgt spid="24"/>
                                        </p:tgtEl>
                                        <p:attrNameLst>
                                          <p:attrName>ppt_x</p:attrName>
                                        </p:attrNameLst>
                                      </p:cBhvr>
                                      <p:tavLst>
                                        <p:tav tm="0">
                                          <p:val>
                                            <p:strVal val="ppt_x"/>
                                          </p:val>
                                        </p:tav>
                                        <p:tav tm="100000">
                                          <p:val>
                                            <p:strVal val="ppt_x"/>
                                          </p:val>
                                        </p:tav>
                                      </p:tavLst>
                                    </p:anim>
                                    <p:anim calcmode="lin" valueType="num">
                                      <p:cBhvr additive="base">
                                        <p:cTn id="25" dur="500"/>
                                        <p:tgtEl>
                                          <p:spTgt spid="24"/>
                                        </p:tgtEl>
                                        <p:attrNameLst>
                                          <p:attrName>ppt_y</p:attrName>
                                        </p:attrNameLst>
                                      </p:cBhvr>
                                      <p:tavLst>
                                        <p:tav tm="0">
                                          <p:val>
                                            <p:strVal val="ppt_y"/>
                                          </p:val>
                                        </p:tav>
                                        <p:tav tm="100000">
                                          <p:val>
                                            <p:strVal val="1+ppt_h/2"/>
                                          </p:val>
                                        </p:tav>
                                      </p:tavLst>
                                    </p:anim>
                                    <p:set>
                                      <p:cBhvr>
                                        <p:cTn id="26"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4" grpId="0" animBg="1"/>
      <p:bldP spid="24"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Exercise 3</a:t>
            </a:r>
            <a:endParaRPr lang="en-US" dirty="0"/>
          </a:p>
        </p:txBody>
      </p:sp>
      <p:sp>
        <p:nvSpPr>
          <p:cNvPr id="5" name="Text Placeholder 4"/>
          <p:cNvSpPr>
            <a:spLocks noGrp="1"/>
          </p:cNvSpPr>
          <p:nvPr>
            <p:ph type="body" idx="1"/>
          </p:nvPr>
        </p:nvSpPr>
        <p:spPr/>
        <p:txBody>
          <a:bodyPr/>
          <a:lstStyle/>
          <a:p>
            <a:r>
              <a:rPr lang="en-US" dirty="0" smtClean="0"/>
              <a:t>The </a:t>
            </a:r>
            <a:r>
              <a:rPr lang="en-US" dirty="0" smtClean="0">
                <a:hlinkClick r:id="rId2"/>
              </a:rPr>
              <a:t>Yarn Game</a:t>
            </a:r>
            <a:r>
              <a:rPr lang="en-US" dirty="0" smtClean="0"/>
              <a:t>: An Introduction to RDF Graphs. Created by Dorothea </a:t>
            </a:r>
            <a:r>
              <a:rPr lang="en-US" dirty="0" err="1" smtClean="0"/>
              <a:t>Salo</a:t>
            </a:r>
            <a:endParaRPr lang="en-US" dirty="0"/>
          </a:p>
        </p:txBody>
      </p:sp>
      <p:sp>
        <p:nvSpPr>
          <p:cNvPr id="2" name="Footer Placeholder 1"/>
          <p:cNvSpPr>
            <a:spLocks noGrp="1"/>
          </p:cNvSpPr>
          <p:nvPr>
            <p:ph type="ftr" sz="quarter" idx="11"/>
          </p:nvPr>
        </p:nvSpPr>
        <p:spPr/>
        <p:txBody>
          <a:bodyPr/>
          <a:lstStyle/>
          <a:p>
            <a:r>
              <a:rPr lang="en-US" smtClean="0"/>
              <a:t>LODLAMTO 2016 - Introducing LOD</a:t>
            </a:r>
            <a:endParaRPr lang="en-US"/>
          </a:p>
        </p:txBody>
      </p:sp>
      <p:sp>
        <p:nvSpPr>
          <p:cNvPr id="3" name="Slide Number Placeholder 2"/>
          <p:cNvSpPr>
            <a:spLocks noGrp="1"/>
          </p:cNvSpPr>
          <p:nvPr>
            <p:ph type="sldNum" sz="quarter" idx="12"/>
          </p:nvPr>
        </p:nvSpPr>
        <p:spPr/>
        <p:txBody>
          <a:bodyPr/>
          <a:lstStyle/>
          <a:p>
            <a:fld id="{B01839D2-83C5-4C18-9B9F-657AE14E9527}" type="slidenum">
              <a:rPr lang="en-US" smtClean="0"/>
              <a:pPr/>
              <a:t>65</a:t>
            </a:fld>
            <a:endParaRPr lang="en-US"/>
          </a:p>
        </p:txBody>
      </p:sp>
    </p:spTree>
    <p:extLst>
      <p:ext uri="{BB962C8B-B14F-4D97-AF65-F5344CB8AC3E}">
        <p14:creationId xmlns:p14="http://schemas.microsoft.com/office/powerpoint/2010/main" val="369455446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RDF Data on the Web</a:t>
            </a:r>
            <a:endParaRPr lang="en-US" dirty="0"/>
          </a:p>
        </p:txBody>
      </p:sp>
      <p:sp>
        <p:nvSpPr>
          <p:cNvPr id="3" name="Text Placeholder 2"/>
          <p:cNvSpPr>
            <a:spLocks noGrp="1"/>
          </p:cNvSpPr>
          <p:nvPr>
            <p:ph type="body" idx="1"/>
          </p:nvPr>
        </p:nvSpPr>
        <p:spPr/>
        <p:txBody>
          <a:bodyPr/>
          <a:lstStyle/>
          <a:p>
            <a:r>
              <a:rPr lang="en-US" dirty="0" smtClean="0"/>
              <a:t>Serializations, microdata, SPARQL end points</a:t>
            </a:r>
            <a:endParaRPr lang="en-US" dirty="0"/>
          </a:p>
        </p:txBody>
      </p:sp>
      <p:sp>
        <p:nvSpPr>
          <p:cNvPr id="4" name="Footer Placeholder 3"/>
          <p:cNvSpPr>
            <a:spLocks noGrp="1"/>
          </p:cNvSpPr>
          <p:nvPr>
            <p:ph type="ftr" sz="quarter" idx="11"/>
          </p:nvPr>
        </p:nvSpPr>
        <p:spPr/>
        <p:txBody>
          <a:bodyPr/>
          <a:lstStyle/>
          <a:p>
            <a:r>
              <a:rPr lang="en-US" smtClean="0"/>
              <a:t>LODLAMTO 2016 - Introducing LOD</a:t>
            </a:r>
            <a:endParaRPr lang="en-US"/>
          </a:p>
        </p:txBody>
      </p:sp>
      <p:sp>
        <p:nvSpPr>
          <p:cNvPr id="5" name="Slide Number Placeholder 4"/>
          <p:cNvSpPr>
            <a:spLocks noGrp="1"/>
          </p:cNvSpPr>
          <p:nvPr>
            <p:ph type="sldNum" sz="quarter" idx="12"/>
          </p:nvPr>
        </p:nvSpPr>
        <p:spPr/>
        <p:txBody>
          <a:bodyPr/>
          <a:lstStyle/>
          <a:p>
            <a:fld id="{B01839D2-83C5-4C18-9B9F-657AE14E9527}" type="slidenum">
              <a:rPr lang="en-US" smtClean="0"/>
              <a:pPr/>
              <a:t>66</a:t>
            </a:fld>
            <a:endParaRPr lang="en-US"/>
          </a:p>
        </p:txBody>
      </p:sp>
    </p:spTree>
    <p:extLst>
      <p:ext uri="{BB962C8B-B14F-4D97-AF65-F5344CB8AC3E}">
        <p14:creationId xmlns:p14="http://schemas.microsoft.com/office/powerpoint/2010/main" val="119097102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Serialization – Formatting your LOD</a:t>
            </a:r>
            <a:endParaRPr lang="en-US" dirty="0"/>
          </a:p>
        </p:txBody>
      </p:sp>
      <p:sp>
        <p:nvSpPr>
          <p:cNvPr id="7" name="Content Placeholder 6"/>
          <p:cNvSpPr>
            <a:spLocks noGrp="1"/>
          </p:cNvSpPr>
          <p:nvPr>
            <p:ph idx="1"/>
          </p:nvPr>
        </p:nvSpPr>
        <p:spPr/>
        <p:txBody>
          <a:bodyPr/>
          <a:lstStyle/>
          <a:p>
            <a:r>
              <a:rPr lang="en-US" dirty="0" smtClean="0"/>
              <a:t>From Wikipedia: In</a:t>
            </a:r>
            <a:r>
              <a:rPr lang="en-US" dirty="0"/>
              <a:t> computer science, in the context of data storage, </a:t>
            </a:r>
            <a:r>
              <a:rPr lang="en-US" b="1" dirty="0">
                <a:solidFill>
                  <a:srgbClr val="FFFF00"/>
                </a:solidFill>
              </a:rPr>
              <a:t>serialization</a:t>
            </a:r>
            <a:r>
              <a:rPr lang="en-US" dirty="0"/>
              <a:t> is the process of translating data structures or object state into a format that can be stored </a:t>
            </a:r>
            <a:r>
              <a:rPr lang="en-US" dirty="0" smtClean="0"/>
              <a:t>and </a:t>
            </a:r>
            <a:r>
              <a:rPr lang="en-US" dirty="0"/>
              <a:t>reconstructed later in the same or another computer environment</a:t>
            </a:r>
            <a:r>
              <a:rPr lang="en-US" dirty="0" smtClean="0"/>
              <a:t>.</a:t>
            </a:r>
          </a:p>
          <a:p>
            <a:r>
              <a:rPr lang="en-US" dirty="0" smtClean="0"/>
              <a:t>Examples:</a:t>
            </a:r>
          </a:p>
          <a:p>
            <a:pPr lvl="1"/>
            <a:r>
              <a:rPr lang="en-US" dirty="0" smtClean="0"/>
              <a:t>XML (Extensible Mark-up Language)</a:t>
            </a:r>
          </a:p>
          <a:p>
            <a:pPr lvl="1"/>
            <a:r>
              <a:rPr lang="en-US" dirty="0"/>
              <a:t>Turtle (Terse RDF Triple Language</a:t>
            </a:r>
            <a:r>
              <a:rPr lang="en-US" dirty="0" smtClean="0"/>
              <a:t>)</a:t>
            </a:r>
          </a:p>
          <a:p>
            <a:pPr lvl="1"/>
            <a:r>
              <a:rPr lang="en-US" dirty="0" smtClean="0"/>
              <a:t>N-Triples	</a:t>
            </a:r>
          </a:p>
          <a:p>
            <a:pPr lvl="1"/>
            <a:r>
              <a:rPr lang="en-US" dirty="0" smtClean="0"/>
              <a:t>JSON-LD (Java Script Object Notation- Linked Data)</a:t>
            </a:r>
            <a:endParaRPr lang="en-US" dirty="0"/>
          </a:p>
        </p:txBody>
      </p:sp>
      <p:sp>
        <p:nvSpPr>
          <p:cNvPr id="4" name="Footer Placeholder 3"/>
          <p:cNvSpPr>
            <a:spLocks noGrp="1"/>
          </p:cNvSpPr>
          <p:nvPr>
            <p:ph type="ftr" sz="quarter" idx="11"/>
          </p:nvPr>
        </p:nvSpPr>
        <p:spPr/>
        <p:txBody>
          <a:bodyPr/>
          <a:lstStyle/>
          <a:p>
            <a:r>
              <a:rPr lang="en-US" smtClean="0"/>
              <a:t>LODLAMTO 2016 - Introducing LOD</a:t>
            </a:r>
            <a:endParaRPr lang="en-US"/>
          </a:p>
        </p:txBody>
      </p:sp>
      <p:sp>
        <p:nvSpPr>
          <p:cNvPr id="5" name="Slide Number Placeholder 4"/>
          <p:cNvSpPr>
            <a:spLocks noGrp="1"/>
          </p:cNvSpPr>
          <p:nvPr>
            <p:ph type="sldNum" sz="quarter" idx="12"/>
          </p:nvPr>
        </p:nvSpPr>
        <p:spPr/>
        <p:txBody>
          <a:bodyPr/>
          <a:lstStyle/>
          <a:p>
            <a:fld id="{B01839D2-83C5-4C18-9B9F-657AE14E9527}" type="slidenum">
              <a:rPr lang="en-US" smtClean="0"/>
              <a:pPr/>
              <a:t>67</a:t>
            </a:fld>
            <a:endParaRPr lang="en-US"/>
          </a:p>
        </p:txBody>
      </p:sp>
    </p:spTree>
    <p:extLst>
      <p:ext uri="{BB962C8B-B14F-4D97-AF65-F5344CB8AC3E}">
        <p14:creationId xmlns:p14="http://schemas.microsoft.com/office/powerpoint/2010/main" val="410545053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801523"/>
          </a:xfrm>
        </p:spPr>
        <p:txBody>
          <a:bodyPr/>
          <a:lstStyle/>
          <a:p>
            <a:r>
              <a:rPr lang="en-US" dirty="0" smtClean="0"/>
              <a:t>RDF in XML</a:t>
            </a:r>
            <a:endParaRPr lang="en-US" dirty="0"/>
          </a:p>
        </p:txBody>
      </p:sp>
      <p:sp>
        <p:nvSpPr>
          <p:cNvPr id="5" name="Content Placeholder 4"/>
          <p:cNvSpPr>
            <a:spLocks noGrp="1"/>
          </p:cNvSpPr>
          <p:nvPr>
            <p:ph idx="1"/>
          </p:nvPr>
        </p:nvSpPr>
        <p:spPr>
          <a:xfrm>
            <a:off x="536028" y="1324303"/>
            <a:ext cx="10817772" cy="4852660"/>
          </a:xfrm>
        </p:spPr>
        <p:txBody>
          <a:bodyPr>
            <a:normAutofit lnSpcReduction="10000"/>
          </a:bodyPr>
          <a:lstStyle/>
          <a:p>
            <a:pPr marL="0" indent="0">
              <a:buNone/>
            </a:pPr>
            <a:r>
              <a:rPr lang="en-US" dirty="0" smtClean="0"/>
              <a:t>&lt;?</a:t>
            </a:r>
            <a:r>
              <a:rPr lang="en-US" dirty="0"/>
              <a:t>xml version="1.0" encoding="utf-8" </a:t>
            </a:r>
            <a:r>
              <a:rPr lang="en-US" dirty="0" smtClean="0"/>
              <a:t>?&gt;</a:t>
            </a:r>
          </a:p>
          <a:p>
            <a:pPr marL="0" indent="0">
              <a:buNone/>
            </a:pPr>
            <a:r>
              <a:rPr lang="en-US" dirty="0" smtClean="0"/>
              <a:t>&lt;</a:t>
            </a:r>
            <a:r>
              <a:rPr lang="en-US" dirty="0" err="1" smtClean="0"/>
              <a:t>rdf:RDF</a:t>
            </a:r>
            <a:r>
              <a:rPr lang="en-US" dirty="0" smtClean="0"/>
              <a:t>  </a:t>
            </a:r>
            <a:r>
              <a:rPr lang="en-US" dirty="0" err="1" smtClean="0"/>
              <a:t>xmlns:rdf</a:t>
            </a:r>
            <a:r>
              <a:rPr lang="en-US" dirty="0"/>
              <a:t>="http://www.w3.org/1999/02/22-rdf-syntax-ns#"	</a:t>
            </a:r>
            <a:r>
              <a:rPr lang="en-US" dirty="0" smtClean="0"/>
              <a:t>  </a:t>
            </a:r>
            <a:r>
              <a:rPr lang="en-US" dirty="0" err="1" smtClean="0"/>
              <a:t>xmlns:dbo</a:t>
            </a:r>
            <a:r>
              <a:rPr lang="en-US" dirty="0"/>
              <a:t>="http://dbpedia.org/ontology</a:t>
            </a:r>
            <a:r>
              <a:rPr lang="en-US" dirty="0" smtClean="0"/>
              <a:t>/"</a:t>
            </a:r>
            <a:r>
              <a:rPr lang="en-US" dirty="0"/>
              <a:t>	</a:t>
            </a:r>
            <a:r>
              <a:rPr lang="en-US" dirty="0" smtClean="0"/>
              <a:t>  	 	</a:t>
            </a:r>
            <a:r>
              <a:rPr lang="en-US" dirty="0" err="1" smtClean="0"/>
              <a:t>xmlns:owl</a:t>
            </a:r>
            <a:r>
              <a:rPr lang="en-US" dirty="0" smtClean="0"/>
              <a:t>=“http</a:t>
            </a:r>
            <a:r>
              <a:rPr lang="en-US" dirty="0"/>
              <a:t>://www.w3.org/2002/07/owl</a:t>
            </a:r>
            <a:r>
              <a:rPr lang="en-US" dirty="0" smtClean="0"/>
              <a:t>#” &gt;</a:t>
            </a:r>
          </a:p>
          <a:p>
            <a:pPr marL="0" indent="0">
              <a:buNone/>
            </a:pPr>
            <a:endParaRPr lang="en-US" dirty="0" smtClean="0"/>
          </a:p>
          <a:p>
            <a:pPr marL="457200" lvl="1" indent="0">
              <a:buNone/>
            </a:pPr>
            <a:r>
              <a:rPr lang="en-US" sz="2600" dirty="0"/>
              <a:t>&lt;</a:t>
            </a:r>
            <a:r>
              <a:rPr lang="en-US" sz="2600" dirty="0" err="1"/>
              <a:t>rdf:Description</a:t>
            </a:r>
            <a:r>
              <a:rPr lang="en-US" sz="2600" dirty="0"/>
              <a:t> </a:t>
            </a:r>
            <a:r>
              <a:rPr lang="en-US" sz="2600" b="1" dirty="0" err="1">
                <a:solidFill>
                  <a:srgbClr val="FFC000"/>
                </a:solidFill>
              </a:rPr>
              <a:t>rdf:about</a:t>
            </a:r>
            <a:r>
              <a:rPr lang="en-US" sz="2600" b="1" dirty="0">
                <a:solidFill>
                  <a:srgbClr val="FFC000"/>
                </a:solidFill>
              </a:rPr>
              <a:t>="http://dbpedia.org/resource/</a:t>
            </a:r>
            <a:r>
              <a:rPr lang="en-US" sz="2600" b="1" dirty="0" err="1">
                <a:solidFill>
                  <a:srgbClr val="FFC000"/>
                </a:solidFill>
              </a:rPr>
              <a:t>Margaret_Atwood</a:t>
            </a:r>
            <a:r>
              <a:rPr lang="en-US" sz="2600" dirty="0"/>
              <a:t>"&gt;  </a:t>
            </a:r>
          </a:p>
          <a:p>
            <a:pPr marL="457200" lvl="1" indent="0">
              <a:buNone/>
            </a:pPr>
            <a:r>
              <a:rPr lang="en-US" sz="2600" dirty="0">
                <a:solidFill>
                  <a:schemeClr val="accent2">
                    <a:lumMod val="75000"/>
                  </a:schemeClr>
                </a:solidFill>
              </a:rPr>
              <a:t>&lt;</a:t>
            </a:r>
            <a:r>
              <a:rPr lang="en-US" sz="2600" b="1" dirty="0" err="1">
                <a:solidFill>
                  <a:schemeClr val="accent2">
                    <a:lumMod val="75000"/>
                  </a:schemeClr>
                </a:solidFill>
              </a:rPr>
              <a:t>rdf:type</a:t>
            </a:r>
            <a:r>
              <a:rPr lang="en-US" sz="2600" dirty="0">
                <a:solidFill>
                  <a:schemeClr val="accent2">
                    <a:lumMod val="75000"/>
                  </a:schemeClr>
                </a:solidFill>
              </a:rPr>
              <a:t> </a:t>
            </a:r>
            <a:r>
              <a:rPr lang="en-US" sz="2600" b="1" dirty="0" err="1"/>
              <a:t>rdf:resource</a:t>
            </a:r>
            <a:r>
              <a:rPr lang="en-US" sz="2600" b="1" dirty="0">
                <a:solidFill>
                  <a:schemeClr val="accent1">
                    <a:lumMod val="60000"/>
                    <a:lumOff val="40000"/>
                  </a:schemeClr>
                </a:solidFill>
              </a:rPr>
              <a:t>="http://schema.org/Person</a:t>
            </a:r>
            <a:r>
              <a:rPr lang="en-US" sz="2600" dirty="0"/>
              <a:t>" /&gt;</a:t>
            </a:r>
          </a:p>
          <a:p>
            <a:pPr marL="457200" lvl="1" indent="0">
              <a:buNone/>
            </a:pPr>
            <a:r>
              <a:rPr lang="en-US" sz="2600" dirty="0"/>
              <a:t>&lt;</a:t>
            </a:r>
            <a:r>
              <a:rPr lang="en-US" sz="2600" dirty="0" err="1"/>
              <a:t>dbo:birthPlace</a:t>
            </a:r>
            <a:r>
              <a:rPr lang="en-US" sz="2600" dirty="0"/>
              <a:t> </a:t>
            </a:r>
            <a:r>
              <a:rPr lang="en-US" sz="2600" dirty="0" err="1"/>
              <a:t>rdf:resource</a:t>
            </a:r>
            <a:r>
              <a:rPr lang="en-US" sz="2600" dirty="0"/>
              <a:t>="http://dbpedia.org/resource/Ottawa" /&gt;</a:t>
            </a:r>
          </a:p>
          <a:p>
            <a:pPr marL="457200" lvl="1" indent="0">
              <a:buNone/>
            </a:pPr>
            <a:r>
              <a:rPr lang="en-US" sz="2600" dirty="0"/>
              <a:t> &lt;</a:t>
            </a:r>
            <a:r>
              <a:rPr lang="en-US" sz="2600" dirty="0" err="1"/>
              <a:t>owl:sameAs</a:t>
            </a:r>
            <a:r>
              <a:rPr lang="en-US" sz="2600" dirty="0"/>
              <a:t> </a:t>
            </a:r>
            <a:r>
              <a:rPr lang="en-US" sz="2600" dirty="0" err="1"/>
              <a:t>rdf:resource</a:t>
            </a:r>
            <a:r>
              <a:rPr lang="en-US" sz="2600" dirty="0"/>
              <a:t>="http://viaf.org/</a:t>
            </a:r>
            <a:r>
              <a:rPr lang="en-US" sz="2600" dirty="0" err="1"/>
              <a:t>viaf</a:t>
            </a:r>
            <a:r>
              <a:rPr lang="en-US" sz="2600" dirty="0"/>
              <a:t>/109322990" /&gt;</a:t>
            </a:r>
          </a:p>
          <a:p>
            <a:pPr marL="457200" lvl="1" indent="0">
              <a:buNone/>
            </a:pPr>
            <a:r>
              <a:rPr lang="en-US" sz="2600" dirty="0"/>
              <a:t>&lt;/</a:t>
            </a:r>
            <a:r>
              <a:rPr lang="en-US" sz="2600" dirty="0" err="1"/>
              <a:t>rdf:Description</a:t>
            </a:r>
            <a:r>
              <a:rPr lang="en-US" sz="2600" dirty="0" smtClean="0"/>
              <a:t>&gt;</a:t>
            </a:r>
          </a:p>
          <a:p>
            <a:pPr marL="0" indent="0">
              <a:buNone/>
            </a:pPr>
            <a:r>
              <a:rPr lang="en-US" dirty="0" smtClean="0"/>
              <a:t>&lt;/</a:t>
            </a:r>
            <a:r>
              <a:rPr lang="en-US" dirty="0" err="1" smtClean="0"/>
              <a:t>rdf:RDF</a:t>
            </a:r>
            <a:r>
              <a:rPr lang="en-US" dirty="0" smtClean="0"/>
              <a:t>&gt;</a:t>
            </a:r>
            <a:endParaRPr lang="en-US" dirty="0"/>
          </a:p>
        </p:txBody>
      </p:sp>
      <p:sp>
        <p:nvSpPr>
          <p:cNvPr id="2" name="Footer Placeholder 1"/>
          <p:cNvSpPr>
            <a:spLocks noGrp="1"/>
          </p:cNvSpPr>
          <p:nvPr>
            <p:ph type="ftr" sz="quarter" idx="11"/>
          </p:nvPr>
        </p:nvSpPr>
        <p:spPr/>
        <p:txBody>
          <a:bodyPr/>
          <a:lstStyle/>
          <a:p>
            <a:r>
              <a:rPr lang="en-US" smtClean="0"/>
              <a:t>LODLAMTO 2016 - Introducing LOD</a:t>
            </a:r>
            <a:endParaRPr lang="en-US"/>
          </a:p>
        </p:txBody>
      </p:sp>
      <p:sp>
        <p:nvSpPr>
          <p:cNvPr id="3" name="Slide Number Placeholder 2"/>
          <p:cNvSpPr>
            <a:spLocks noGrp="1"/>
          </p:cNvSpPr>
          <p:nvPr>
            <p:ph type="sldNum" sz="quarter" idx="12"/>
          </p:nvPr>
        </p:nvSpPr>
        <p:spPr/>
        <p:txBody>
          <a:bodyPr/>
          <a:lstStyle/>
          <a:p>
            <a:fld id="{B01839D2-83C5-4C18-9B9F-657AE14E9527}" type="slidenum">
              <a:rPr lang="en-US" smtClean="0"/>
              <a:pPr/>
              <a:t>68</a:t>
            </a:fld>
            <a:endParaRPr lang="en-US"/>
          </a:p>
        </p:txBody>
      </p:sp>
    </p:spTree>
    <p:extLst>
      <p:ext uri="{BB962C8B-B14F-4D97-AF65-F5344CB8AC3E}">
        <p14:creationId xmlns:p14="http://schemas.microsoft.com/office/powerpoint/2010/main" val="57086670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801523"/>
          </a:xfrm>
        </p:spPr>
        <p:txBody>
          <a:bodyPr/>
          <a:lstStyle/>
          <a:p>
            <a:r>
              <a:rPr lang="en-US" dirty="0" smtClean="0"/>
              <a:t>RDF in XML</a:t>
            </a:r>
            <a:endParaRPr lang="en-US" dirty="0"/>
          </a:p>
        </p:txBody>
      </p:sp>
      <p:sp>
        <p:nvSpPr>
          <p:cNvPr id="5" name="Content Placeholder 4"/>
          <p:cNvSpPr>
            <a:spLocks noGrp="1"/>
          </p:cNvSpPr>
          <p:nvPr>
            <p:ph idx="1"/>
          </p:nvPr>
        </p:nvSpPr>
        <p:spPr>
          <a:xfrm>
            <a:off x="536028" y="1324303"/>
            <a:ext cx="10817772" cy="4852660"/>
          </a:xfrm>
        </p:spPr>
        <p:txBody>
          <a:bodyPr>
            <a:normAutofit lnSpcReduction="10000"/>
          </a:bodyPr>
          <a:lstStyle/>
          <a:p>
            <a:pPr marL="0" indent="0">
              <a:buNone/>
            </a:pPr>
            <a:r>
              <a:rPr lang="en-US" dirty="0" smtClean="0"/>
              <a:t>&lt;?</a:t>
            </a:r>
            <a:r>
              <a:rPr lang="en-US" dirty="0"/>
              <a:t>xml version="1.0" encoding="utf-8" </a:t>
            </a:r>
            <a:r>
              <a:rPr lang="en-US" dirty="0" smtClean="0"/>
              <a:t>?&gt;</a:t>
            </a:r>
          </a:p>
          <a:p>
            <a:pPr marL="0" indent="0">
              <a:buNone/>
            </a:pPr>
            <a:r>
              <a:rPr lang="en-US" dirty="0" smtClean="0"/>
              <a:t>&lt;</a:t>
            </a:r>
            <a:r>
              <a:rPr lang="en-US" dirty="0" err="1" smtClean="0"/>
              <a:t>rdf:RDF</a:t>
            </a:r>
            <a:r>
              <a:rPr lang="en-US" dirty="0" smtClean="0"/>
              <a:t>  </a:t>
            </a:r>
            <a:r>
              <a:rPr lang="en-US" dirty="0" err="1" smtClean="0"/>
              <a:t>xmlns:rdf</a:t>
            </a:r>
            <a:r>
              <a:rPr lang="en-US" dirty="0"/>
              <a:t>="http://www.w3.org/1999/02/22-rdf-syntax-ns#"	</a:t>
            </a:r>
            <a:r>
              <a:rPr lang="en-US" dirty="0" smtClean="0"/>
              <a:t>  </a:t>
            </a:r>
            <a:r>
              <a:rPr lang="en-US" dirty="0" err="1" smtClean="0"/>
              <a:t>xmlns:dbo</a:t>
            </a:r>
            <a:r>
              <a:rPr lang="en-US" dirty="0"/>
              <a:t>="http://dbpedia.org/ontology</a:t>
            </a:r>
            <a:r>
              <a:rPr lang="en-US" dirty="0" smtClean="0"/>
              <a:t>/"</a:t>
            </a:r>
            <a:r>
              <a:rPr lang="en-US" dirty="0"/>
              <a:t>	</a:t>
            </a:r>
            <a:r>
              <a:rPr lang="en-US" dirty="0" smtClean="0"/>
              <a:t>  	 	</a:t>
            </a:r>
            <a:r>
              <a:rPr lang="en-US" dirty="0" err="1" smtClean="0"/>
              <a:t>xmlns:owl</a:t>
            </a:r>
            <a:r>
              <a:rPr lang="en-US" dirty="0" smtClean="0"/>
              <a:t>=“http</a:t>
            </a:r>
            <a:r>
              <a:rPr lang="en-US" dirty="0"/>
              <a:t>://www.w3.org/2002/07/owl</a:t>
            </a:r>
            <a:r>
              <a:rPr lang="en-US" dirty="0" smtClean="0"/>
              <a:t>#” &gt;</a:t>
            </a:r>
          </a:p>
          <a:p>
            <a:pPr marL="0" indent="0">
              <a:buNone/>
            </a:pPr>
            <a:endParaRPr lang="en-US" dirty="0" smtClean="0"/>
          </a:p>
          <a:p>
            <a:pPr marL="457200" lvl="1" indent="0">
              <a:buNone/>
            </a:pPr>
            <a:r>
              <a:rPr lang="en-US" sz="2600" dirty="0"/>
              <a:t>&lt;</a:t>
            </a:r>
            <a:r>
              <a:rPr lang="en-US" sz="2600" dirty="0" err="1"/>
              <a:t>rdf:Description</a:t>
            </a:r>
            <a:r>
              <a:rPr lang="en-US" sz="2600" dirty="0"/>
              <a:t> </a:t>
            </a:r>
            <a:r>
              <a:rPr lang="en-US" sz="2600" b="1" dirty="0" err="1">
                <a:solidFill>
                  <a:srgbClr val="FFC000"/>
                </a:solidFill>
              </a:rPr>
              <a:t>rdf:about</a:t>
            </a:r>
            <a:r>
              <a:rPr lang="en-US" sz="2600" b="1" dirty="0">
                <a:solidFill>
                  <a:srgbClr val="FFC000"/>
                </a:solidFill>
              </a:rPr>
              <a:t>="http://dbpedia.org/resource/</a:t>
            </a:r>
            <a:r>
              <a:rPr lang="en-US" sz="2600" b="1" dirty="0" err="1">
                <a:solidFill>
                  <a:srgbClr val="FFC000"/>
                </a:solidFill>
              </a:rPr>
              <a:t>Margaret_Atwood</a:t>
            </a:r>
            <a:r>
              <a:rPr lang="en-US" sz="2600" dirty="0"/>
              <a:t>"&gt;  </a:t>
            </a:r>
          </a:p>
          <a:p>
            <a:pPr marL="457200" lvl="1" indent="0">
              <a:buNone/>
            </a:pPr>
            <a:r>
              <a:rPr lang="en-US" sz="2600" dirty="0">
                <a:solidFill>
                  <a:schemeClr val="accent2">
                    <a:lumMod val="75000"/>
                  </a:schemeClr>
                </a:solidFill>
              </a:rPr>
              <a:t>&lt;</a:t>
            </a:r>
            <a:r>
              <a:rPr lang="en-US" sz="2600" b="1" dirty="0" err="1">
                <a:solidFill>
                  <a:schemeClr val="accent2">
                    <a:lumMod val="75000"/>
                  </a:schemeClr>
                </a:solidFill>
              </a:rPr>
              <a:t>rdf:type</a:t>
            </a:r>
            <a:r>
              <a:rPr lang="en-US" sz="2600" dirty="0">
                <a:solidFill>
                  <a:schemeClr val="accent2">
                    <a:lumMod val="75000"/>
                  </a:schemeClr>
                </a:solidFill>
              </a:rPr>
              <a:t> </a:t>
            </a:r>
            <a:r>
              <a:rPr lang="en-US" sz="2600" b="1" dirty="0" err="1"/>
              <a:t>rdf:resource</a:t>
            </a:r>
            <a:r>
              <a:rPr lang="en-US" sz="2600" b="1" dirty="0">
                <a:solidFill>
                  <a:schemeClr val="accent1">
                    <a:lumMod val="60000"/>
                    <a:lumOff val="40000"/>
                  </a:schemeClr>
                </a:solidFill>
              </a:rPr>
              <a:t>="http://schema.org/Person</a:t>
            </a:r>
            <a:r>
              <a:rPr lang="en-US" sz="2600" dirty="0"/>
              <a:t>" /&gt;</a:t>
            </a:r>
          </a:p>
          <a:p>
            <a:pPr marL="457200" lvl="1" indent="0">
              <a:buNone/>
            </a:pPr>
            <a:r>
              <a:rPr lang="en-US" sz="2600" dirty="0"/>
              <a:t>&lt;</a:t>
            </a:r>
            <a:r>
              <a:rPr lang="en-US" sz="2600" dirty="0" err="1"/>
              <a:t>dbo:birthPlace</a:t>
            </a:r>
            <a:r>
              <a:rPr lang="en-US" sz="2600" dirty="0"/>
              <a:t> </a:t>
            </a:r>
            <a:r>
              <a:rPr lang="en-US" sz="2600" dirty="0" err="1"/>
              <a:t>rdf:resource</a:t>
            </a:r>
            <a:r>
              <a:rPr lang="en-US" sz="2600" dirty="0"/>
              <a:t>="http://dbpedia.org/resource/Ottawa" /&gt;</a:t>
            </a:r>
          </a:p>
          <a:p>
            <a:pPr marL="457200" lvl="1" indent="0">
              <a:buNone/>
            </a:pPr>
            <a:r>
              <a:rPr lang="en-US" sz="2600" dirty="0"/>
              <a:t> &lt;</a:t>
            </a:r>
            <a:r>
              <a:rPr lang="en-US" sz="2600" dirty="0" err="1"/>
              <a:t>owl:sameAs</a:t>
            </a:r>
            <a:r>
              <a:rPr lang="en-US" sz="2600" dirty="0"/>
              <a:t> </a:t>
            </a:r>
            <a:r>
              <a:rPr lang="en-US" sz="2600" dirty="0" err="1"/>
              <a:t>rdf:resource</a:t>
            </a:r>
            <a:r>
              <a:rPr lang="en-US" sz="2600" dirty="0"/>
              <a:t>="http://viaf.org/</a:t>
            </a:r>
            <a:r>
              <a:rPr lang="en-US" sz="2600" dirty="0" err="1"/>
              <a:t>viaf</a:t>
            </a:r>
            <a:r>
              <a:rPr lang="en-US" sz="2600" dirty="0"/>
              <a:t>/109322990" /&gt;</a:t>
            </a:r>
          </a:p>
          <a:p>
            <a:pPr marL="457200" lvl="1" indent="0">
              <a:buNone/>
            </a:pPr>
            <a:r>
              <a:rPr lang="en-US" sz="2600" dirty="0"/>
              <a:t>&lt;/</a:t>
            </a:r>
            <a:r>
              <a:rPr lang="en-US" sz="2600" dirty="0" err="1"/>
              <a:t>rdf:Description</a:t>
            </a:r>
            <a:r>
              <a:rPr lang="en-US" sz="2600" dirty="0" smtClean="0"/>
              <a:t>&gt;</a:t>
            </a:r>
          </a:p>
          <a:p>
            <a:pPr marL="0" indent="0">
              <a:buNone/>
            </a:pPr>
            <a:r>
              <a:rPr lang="en-US" dirty="0" smtClean="0"/>
              <a:t>&lt;/</a:t>
            </a:r>
            <a:r>
              <a:rPr lang="en-US" dirty="0" err="1" smtClean="0"/>
              <a:t>rdf:RDF</a:t>
            </a:r>
            <a:r>
              <a:rPr lang="en-US" dirty="0" smtClean="0"/>
              <a:t>&gt;</a:t>
            </a:r>
            <a:endParaRPr lang="en-US" dirty="0"/>
          </a:p>
        </p:txBody>
      </p:sp>
      <p:sp>
        <p:nvSpPr>
          <p:cNvPr id="2" name="Footer Placeholder 1"/>
          <p:cNvSpPr>
            <a:spLocks noGrp="1"/>
          </p:cNvSpPr>
          <p:nvPr>
            <p:ph type="ftr" sz="quarter" idx="11"/>
          </p:nvPr>
        </p:nvSpPr>
        <p:spPr/>
        <p:txBody>
          <a:bodyPr/>
          <a:lstStyle/>
          <a:p>
            <a:r>
              <a:rPr lang="en-US" smtClean="0"/>
              <a:t>LODLAMTO 2016 - Introducing LOD</a:t>
            </a:r>
            <a:endParaRPr lang="en-US"/>
          </a:p>
        </p:txBody>
      </p:sp>
      <p:sp>
        <p:nvSpPr>
          <p:cNvPr id="3" name="Slide Number Placeholder 2"/>
          <p:cNvSpPr>
            <a:spLocks noGrp="1"/>
          </p:cNvSpPr>
          <p:nvPr>
            <p:ph type="sldNum" sz="quarter" idx="12"/>
          </p:nvPr>
        </p:nvSpPr>
        <p:spPr/>
        <p:txBody>
          <a:bodyPr/>
          <a:lstStyle/>
          <a:p>
            <a:fld id="{B01839D2-83C5-4C18-9B9F-657AE14E9527}" type="slidenum">
              <a:rPr lang="en-US" smtClean="0"/>
              <a:pPr/>
              <a:t>69</a:t>
            </a:fld>
            <a:endParaRPr lang="en-US"/>
          </a:p>
        </p:txBody>
      </p:sp>
      <p:sp>
        <p:nvSpPr>
          <p:cNvPr id="6" name="TextBox 5"/>
          <p:cNvSpPr txBox="1"/>
          <p:nvPr/>
        </p:nvSpPr>
        <p:spPr>
          <a:xfrm>
            <a:off x="2115207" y="1603539"/>
            <a:ext cx="7961586" cy="1384995"/>
          </a:xfrm>
          <a:prstGeom prst="rect">
            <a:avLst/>
          </a:prstGeom>
          <a:solidFill>
            <a:schemeClr val="accent3">
              <a:lumMod val="75000"/>
            </a:schemeClr>
          </a:solidFill>
        </p:spPr>
        <p:txBody>
          <a:bodyPr wrap="square" rtlCol="0">
            <a:spAutoFit/>
          </a:bodyPr>
          <a:lstStyle/>
          <a:p>
            <a:pPr algn="ctr"/>
            <a:endParaRPr lang="en-US" sz="2800" dirty="0" smtClean="0"/>
          </a:p>
          <a:p>
            <a:pPr algn="ctr"/>
            <a:r>
              <a:rPr lang="en-US" sz="2800" dirty="0" smtClean="0"/>
              <a:t>DBpedia resource Margaret Atwood has type Person</a:t>
            </a:r>
          </a:p>
          <a:p>
            <a:pPr algn="ctr"/>
            <a:endParaRPr lang="en-US" sz="2800" dirty="0"/>
          </a:p>
        </p:txBody>
      </p:sp>
    </p:spTree>
    <p:extLst>
      <p:ext uri="{BB962C8B-B14F-4D97-AF65-F5344CB8AC3E}">
        <p14:creationId xmlns:p14="http://schemas.microsoft.com/office/powerpoint/2010/main" val="5708667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Sharing controlled vocabularies: VIAF</a:t>
            </a:r>
            <a:endParaRPr lang="en-CA" dirty="0"/>
          </a:p>
        </p:txBody>
      </p:sp>
      <p:sp>
        <p:nvSpPr>
          <p:cNvPr id="3" name="Content Placeholder 2"/>
          <p:cNvSpPr>
            <a:spLocks noGrp="1"/>
          </p:cNvSpPr>
          <p:nvPr>
            <p:ph idx="1"/>
          </p:nvPr>
        </p:nvSpPr>
        <p:spPr>
          <a:xfrm>
            <a:off x="1981200" y="5722882"/>
            <a:ext cx="8229600" cy="601717"/>
          </a:xfrm>
        </p:spPr>
        <p:txBody>
          <a:bodyPr>
            <a:normAutofit/>
          </a:bodyPr>
          <a:lstStyle/>
          <a:p>
            <a:r>
              <a:rPr lang="en-CA" dirty="0"/>
              <a:t>Virtual International Authority File (</a:t>
            </a:r>
            <a:r>
              <a:rPr lang="en-CA" dirty="0">
                <a:hlinkClick r:id="rId3"/>
              </a:rPr>
              <a:t>VIAF</a:t>
            </a:r>
            <a:r>
              <a:rPr lang="en-CA" dirty="0" smtClean="0"/>
              <a:t>)</a:t>
            </a:r>
            <a:endParaRPr lang="en-CA" dirty="0"/>
          </a:p>
        </p:txBody>
      </p:sp>
      <p:sp>
        <p:nvSpPr>
          <p:cNvPr id="6" name="Footer Placeholder 5"/>
          <p:cNvSpPr>
            <a:spLocks noGrp="1"/>
          </p:cNvSpPr>
          <p:nvPr>
            <p:ph type="ftr" sz="quarter" idx="11"/>
          </p:nvPr>
        </p:nvSpPr>
        <p:spPr/>
        <p:txBody>
          <a:bodyPr/>
          <a:lstStyle/>
          <a:p>
            <a:r>
              <a:rPr lang="en-US" dirty="0" smtClean="0"/>
              <a:t>LODLAMTO 2016 - Introducing LOD</a:t>
            </a:r>
            <a:endParaRPr lang="en-US" dirty="0"/>
          </a:p>
        </p:txBody>
      </p:sp>
      <p:sp>
        <p:nvSpPr>
          <p:cNvPr id="5" name="Slide Number Placeholder 4"/>
          <p:cNvSpPr>
            <a:spLocks noGrp="1"/>
          </p:cNvSpPr>
          <p:nvPr>
            <p:ph type="sldNum" sz="quarter" idx="12"/>
          </p:nvPr>
        </p:nvSpPr>
        <p:spPr/>
        <p:txBody>
          <a:bodyPr/>
          <a:lstStyle/>
          <a:p>
            <a:fld id="{C06371AA-6CC3-49D3-BCC2-49F0C97B286E}" type="slidenum">
              <a:rPr lang="en-CA" smtClean="0"/>
              <a:pPr/>
              <a:t>7</a:t>
            </a:fld>
            <a:endParaRPr lang="en-CA" dirty="0"/>
          </a:p>
        </p:txBody>
      </p:sp>
      <p:pic>
        <p:nvPicPr>
          <p:cNvPr id="4" name="Picture 3" descr="VIAF record for Nelson Mandela showing authorized forms of name, VIAF ID, permalink and ISNI numb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505" y="1600201"/>
            <a:ext cx="10210984" cy="3665482"/>
          </a:xfrm>
          <a:prstGeom prst="rect">
            <a:avLst/>
          </a:prstGeom>
          <a:ln w="19050">
            <a:solidFill>
              <a:schemeClr val="tx1"/>
            </a:solidFill>
          </a:ln>
        </p:spPr>
      </p:pic>
    </p:spTree>
    <p:extLst>
      <p:ext uri="{BB962C8B-B14F-4D97-AF65-F5344CB8AC3E}">
        <p14:creationId xmlns:p14="http://schemas.microsoft.com/office/powerpoint/2010/main" val="282609027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300" y="76200"/>
            <a:ext cx="8686800" cy="990600"/>
          </a:xfrm>
        </p:spPr>
        <p:txBody>
          <a:bodyPr>
            <a:normAutofit/>
          </a:bodyPr>
          <a:lstStyle/>
          <a:p>
            <a:r>
              <a:rPr lang="en-CA" sz="4000" dirty="0" smtClean="0"/>
              <a:t>RDF in N3/Turtle</a:t>
            </a:r>
            <a:endParaRPr lang="en-CA" sz="4000" dirty="0"/>
          </a:p>
        </p:txBody>
      </p:sp>
      <p:sp>
        <p:nvSpPr>
          <p:cNvPr id="3" name="Content Placeholder 2"/>
          <p:cNvSpPr>
            <a:spLocks noGrp="1"/>
          </p:cNvSpPr>
          <p:nvPr>
            <p:ph idx="1"/>
          </p:nvPr>
        </p:nvSpPr>
        <p:spPr>
          <a:xfrm>
            <a:off x="1828800" y="1022866"/>
            <a:ext cx="8458200" cy="5486400"/>
          </a:xfrm>
        </p:spPr>
        <p:txBody>
          <a:bodyPr>
            <a:normAutofit/>
          </a:bodyPr>
          <a:lstStyle/>
          <a:p>
            <a:pPr marL="0" indent="0">
              <a:buNone/>
            </a:pPr>
            <a:r>
              <a:rPr lang="en-CA" dirty="0"/>
              <a:t>@prefix </a:t>
            </a:r>
            <a:r>
              <a:rPr lang="en-CA" b="1" dirty="0">
                <a:solidFill>
                  <a:schemeClr val="tx2">
                    <a:lumMod val="90000"/>
                  </a:schemeClr>
                </a:solidFill>
              </a:rPr>
              <a:t>dbpedia</a:t>
            </a:r>
            <a:r>
              <a:rPr lang="en-CA" dirty="0"/>
              <a:t>:  &lt;http://dbpedia.org/resource/&gt; .</a:t>
            </a:r>
            <a:br>
              <a:rPr lang="en-CA" dirty="0"/>
            </a:br>
            <a:r>
              <a:rPr lang="en-CA" dirty="0"/>
              <a:t>@prefix </a:t>
            </a:r>
            <a:r>
              <a:rPr lang="en-CA" b="1" dirty="0">
                <a:solidFill>
                  <a:schemeClr val="tx2">
                    <a:lumMod val="90000"/>
                  </a:schemeClr>
                </a:solidFill>
              </a:rPr>
              <a:t>foaf</a:t>
            </a:r>
            <a:r>
              <a:rPr lang="en-CA" dirty="0"/>
              <a:t>: &lt;http://xmlns.com/foaf/0.1/&gt; .</a:t>
            </a:r>
            <a:br>
              <a:rPr lang="en-CA" dirty="0"/>
            </a:br>
            <a:r>
              <a:rPr lang="en-CA" dirty="0"/>
              <a:t>@prefix </a:t>
            </a:r>
            <a:r>
              <a:rPr lang="en-CA" b="1" dirty="0">
                <a:solidFill>
                  <a:schemeClr val="tx2">
                    <a:lumMod val="90000"/>
                  </a:schemeClr>
                </a:solidFill>
              </a:rPr>
              <a:t>ns16</a:t>
            </a:r>
            <a:r>
              <a:rPr lang="en-CA" dirty="0"/>
              <a:t>: &lt;http://en.wikipedia.org/wiki/&gt; .</a:t>
            </a:r>
          </a:p>
          <a:p>
            <a:pPr marL="0" indent="0">
              <a:buNone/>
            </a:pPr>
            <a:endParaRPr lang="en-CA" sz="1400" b="1" dirty="0">
              <a:solidFill>
                <a:schemeClr val="tx2">
                  <a:lumMod val="90000"/>
                </a:schemeClr>
              </a:solidFill>
            </a:endParaRPr>
          </a:p>
          <a:p>
            <a:pPr marL="0" indent="0">
              <a:buNone/>
            </a:pPr>
            <a:r>
              <a:rPr lang="en-CA" b="1" dirty="0">
                <a:solidFill>
                  <a:schemeClr val="tx2">
                    <a:lumMod val="90000"/>
                  </a:schemeClr>
                </a:solidFill>
              </a:rPr>
              <a:t>ns16</a:t>
            </a:r>
            <a:r>
              <a:rPr lang="en-CA" b="1" dirty="0">
                <a:solidFill>
                  <a:schemeClr val="accent2">
                    <a:lumMod val="60000"/>
                    <a:lumOff val="40000"/>
                  </a:schemeClr>
                </a:solidFill>
              </a:rPr>
              <a:t>:Margaret_Atwood  </a:t>
            </a:r>
            <a:r>
              <a:rPr lang="en-CA" b="1" dirty="0">
                <a:solidFill>
                  <a:schemeClr val="tx2">
                    <a:lumMod val="90000"/>
                  </a:schemeClr>
                </a:solidFill>
              </a:rPr>
              <a:t>foaf</a:t>
            </a:r>
            <a:r>
              <a:rPr lang="en-CA" b="1" dirty="0">
                <a:solidFill>
                  <a:schemeClr val="accent2">
                    <a:lumMod val="60000"/>
                    <a:lumOff val="40000"/>
                  </a:schemeClr>
                </a:solidFill>
              </a:rPr>
              <a:t>:primaryTopic </a:t>
            </a:r>
            <a:r>
              <a:rPr lang="en-CA" b="1" dirty="0">
                <a:solidFill>
                  <a:schemeClr val="tx2">
                    <a:lumMod val="90000"/>
                  </a:schemeClr>
                </a:solidFill>
              </a:rPr>
              <a:t>dbpedia</a:t>
            </a:r>
            <a:r>
              <a:rPr lang="en-CA" b="1" dirty="0">
                <a:solidFill>
                  <a:schemeClr val="accent2">
                    <a:lumMod val="60000"/>
                    <a:lumOff val="40000"/>
                  </a:schemeClr>
                </a:solidFill>
              </a:rPr>
              <a:t>:Margaret_Atwood .</a:t>
            </a:r>
          </a:p>
          <a:p>
            <a:pPr marL="0" indent="0">
              <a:buNone/>
            </a:pPr>
            <a:endParaRPr lang="en-CA" sz="1900" dirty="0">
              <a:solidFill>
                <a:schemeClr val="accent2">
                  <a:lumMod val="60000"/>
                  <a:lumOff val="40000"/>
                </a:schemeClr>
              </a:solidFill>
            </a:endParaRPr>
          </a:p>
        </p:txBody>
      </p:sp>
      <p:sp>
        <p:nvSpPr>
          <p:cNvPr id="7" name="Footer Placeholder 6"/>
          <p:cNvSpPr>
            <a:spLocks noGrp="1"/>
          </p:cNvSpPr>
          <p:nvPr>
            <p:ph type="ftr" sz="quarter" idx="11"/>
          </p:nvPr>
        </p:nvSpPr>
        <p:spPr/>
        <p:txBody>
          <a:bodyPr/>
          <a:lstStyle/>
          <a:p>
            <a:r>
              <a:rPr lang="en-US" smtClean="0"/>
              <a:t>LODLAMTO 2016 - Introducing LOD</a:t>
            </a:r>
            <a:endParaRPr lang="en-US"/>
          </a:p>
        </p:txBody>
      </p:sp>
      <p:sp>
        <p:nvSpPr>
          <p:cNvPr id="4" name="Slide Number Placeholder 3"/>
          <p:cNvSpPr>
            <a:spLocks noGrp="1"/>
          </p:cNvSpPr>
          <p:nvPr>
            <p:ph type="sldNum" sz="quarter" idx="12"/>
          </p:nvPr>
        </p:nvSpPr>
        <p:spPr/>
        <p:txBody>
          <a:bodyPr/>
          <a:lstStyle/>
          <a:p>
            <a:fld id="{C06371AA-6CC3-49D3-BCC2-49F0C97B286E}" type="slidenum">
              <a:rPr lang="en-CA" smtClean="0"/>
              <a:pPr/>
              <a:t>70</a:t>
            </a:fld>
            <a:endParaRPr lang="en-CA" dirty="0"/>
          </a:p>
        </p:txBody>
      </p:sp>
      <p:sp>
        <p:nvSpPr>
          <p:cNvPr id="5" name="TextBox 4"/>
          <p:cNvSpPr txBox="1"/>
          <p:nvPr/>
        </p:nvSpPr>
        <p:spPr>
          <a:xfrm>
            <a:off x="1116724" y="6281675"/>
            <a:ext cx="4038600" cy="369332"/>
          </a:xfrm>
          <a:prstGeom prst="rect">
            <a:avLst/>
          </a:prstGeom>
          <a:noFill/>
        </p:spPr>
        <p:txBody>
          <a:bodyPr wrap="square" rtlCol="0">
            <a:spAutoFit/>
          </a:bodyPr>
          <a:lstStyle/>
          <a:p>
            <a:r>
              <a:rPr lang="en-US" dirty="0"/>
              <a:t>From the DBpedia </a:t>
            </a:r>
            <a:r>
              <a:rPr lang="en-US" dirty="0">
                <a:hlinkClick r:id="rId3"/>
              </a:rPr>
              <a:t>N3/Turtle file</a:t>
            </a:r>
            <a:endParaRPr lang="en-CA" dirty="0"/>
          </a:p>
        </p:txBody>
      </p:sp>
      <p:sp>
        <p:nvSpPr>
          <p:cNvPr id="6" name="Rectangle 5"/>
          <p:cNvSpPr/>
          <p:nvPr/>
        </p:nvSpPr>
        <p:spPr>
          <a:xfrm>
            <a:off x="1981200" y="3962400"/>
            <a:ext cx="8229600" cy="2057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The Wikipedia </a:t>
            </a:r>
            <a:r>
              <a:rPr lang="en-US" sz="2800" b="1" i="1" dirty="0"/>
              <a:t>page</a:t>
            </a:r>
            <a:r>
              <a:rPr lang="en-US" sz="2800" b="1" dirty="0"/>
              <a:t> Margaret Atwood has as its primary topic the DBpedia </a:t>
            </a:r>
            <a:r>
              <a:rPr lang="en-US" sz="2800" b="1" i="1" dirty="0"/>
              <a:t>resource</a:t>
            </a:r>
            <a:r>
              <a:rPr lang="en-US" sz="2800" b="1" dirty="0"/>
              <a:t> Margaret Atwood.</a:t>
            </a:r>
            <a:endParaRPr lang="en-CA" sz="2800" b="1" dirty="0"/>
          </a:p>
        </p:txBody>
      </p:sp>
    </p:spTree>
    <p:extLst>
      <p:ext uri="{BB962C8B-B14F-4D97-AF65-F5344CB8AC3E}">
        <p14:creationId xmlns:p14="http://schemas.microsoft.com/office/powerpoint/2010/main" val="291162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93229" y="177800"/>
            <a:ext cx="10384598" cy="1193799"/>
          </a:xfrm>
        </p:spPr>
        <p:txBody>
          <a:bodyPr>
            <a:normAutofit fontScale="90000"/>
          </a:bodyPr>
          <a:lstStyle/>
          <a:p>
            <a:r>
              <a:rPr lang="en-US" dirty="0" smtClean="0"/>
              <a:t>Example from transforming MARC to BIBFRAME</a:t>
            </a:r>
            <a:endParaRPr lang="en-US" dirty="0"/>
          </a:p>
        </p:txBody>
      </p:sp>
      <p:sp>
        <p:nvSpPr>
          <p:cNvPr id="2" name="Content Placeholder 1"/>
          <p:cNvSpPr>
            <a:spLocks noGrp="1"/>
          </p:cNvSpPr>
          <p:nvPr>
            <p:ph idx="1"/>
          </p:nvPr>
        </p:nvSpPr>
        <p:spPr>
          <a:xfrm>
            <a:off x="1595025" y="1371600"/>
            <a:ext cx="9782801" cy="3026979"/>
          </a:xfrm>
        </p:spPr>
        <p:txBody>
          <a:bodyPr>
            <a:normAutofit/>
          </a:bodyPr>
          <a:lstStyle/>
          <a:p>
            <a:pPr marL="0" indent="0">
              <a:lnSpc>
                <a:spcPct val="120000"/>
              </a:lnSpc>
              <a:spcBef>
                <a:spcPts val="0"/>
              </a:spcBef>
              <a:buNone/>
            </a:pPr>
            <a:r>
              <a:rPr lang="en-US" sz="2400" dirty="0"/>
              <a:t>@prefix bf: &lt;http://bibframe.org/vocab/&gt; .</a:t>
            </a:r>
          </a:p>
          <a:p>
            <a:pPr marL="0" indent="0">
              <a:lnSpc>
                <a:spcPct val="120000"/>
              </a:lnSpc>
              <a:spcBef>
                <a:spcPts val="0"/>
              </a:spcBef>
              <a:buNone/>
            </a:pPr>
            <a:r>
              <a:rPr lang="en-US" sz="2400" dirty="0"/>
              <a:t>@prefix </a:t>
            </a:r>
            <a:r>
              <a:rPr lang="en-US" sz="2400" dirty="0" err="1"/>
              <a:t>rdf</a:t>
            </a:r>
            <a:r>
              <a:rPr lang="en-US" sz="2400" dirty="0"/>
              <a:t>: &lt;http://www.w3.org/1999/02/22-rdf-syntax-ns#&gt; .</a:t>
            </a:r>
          </a:p>
          <a:p>
            <a:pPr marL="0" indent="0">
              <a:lnSpc>
                <a:spcPct val="120000"/>
              </a:lnSpc>
              <a:spcBef>
                <a:spcPts val="0"/>
              </a:spcBef>
              <a:buNone/>
            </a:pPr>
            <a:endParaRPr lang="en-US" dirty="0"/>
          </a:p>
          <a:p>
            <a:pPr marL="0" indent="0">
              <a:lnSpc>
                <a:spcPct val="120000"/>
              </a:lnSpc>
              <a:spcBef>
                <a:spcPts val="0"/>
              </a:spcBef>
              <a:buNone/>
            </a:pPr>
            <a:r>
              <a:rPr lang="en-US" b="1" dirty="0"/>
              <a:t>&lt;http://id.loc.gov//resources/bibs/6621574&gt; </a:t>
            </a:r>
            <a:r>
              <a:rPr lang="en-US" dirty="0"/>
              <a:t>a </a:t>
            </a:r>
            <a:r>
              <a:rPr lang="en-US" dirty="0" err="1"/>
              <a:t>bf:Text</a:t>
            </a:r>
            <a:r>
              <a:rPr lang="en-US" dirty="0"/>
              <a:t>,</a:t>
            </a:r>
          </a:p>
          <a:p>
            <a:pPr marL="0" indent="0">
              <a:lnSpc>
                <a:spcPct val="120000"/>
              </a:lnSpc>
              <a:spcBef>
                <a:spcPts val="0"/>
              </a:spcBef>
              <a:buNone/>
            </a:pPr>
            <a:r>
              <a:rPr lang="en-US" dirty="0"/>
              <a:t>        </a:t>
            </a:r>
            <a:r>
              <a:rPr lang="en-US" dirty="0" err="1"/>
              <a:t>bf:Work</a:t>
            </a:r>
            <a:r>
              <a:rPr lang="en-US" dirty="0"/>
              <a:t> </a:t>
            </a:r>
            <a:r>
              <a:rPr lang="en-US" dirty="0" smtClean="0"/>
              <a:t>;</a:t>
            </a:r>
          </a:p>
          <a:p>
            <a:pPr marL="0" indent="0">
              <a:lnSpc>
                <a:spcPct val="120000"/>
              </a:lnSpc>
              <a:spcBef>
                <a:spcPts val="0"/>
              </a:spcBef>
              <a:buNone/>
            </a:pPr>
            <a:endParaRPr lang="en-US" dirty="0"/>
          </a:p>
          <a:p>
            <a:pPr marL="0" indent="0">
              <a:lnSpc>
                <a:spcPct val="120000"/>
              </a:lnSpc>
              <a:spcBef>
                <a:spcPts val="0"/>
              </a:spcBef>
              <a:buNone/>
            </a:pPr>
            <a:endParaRPr lang="en-US" dirty="0"/>
          </a:p>
        </p:txBody>
      </p:sp>
      <p:sp>
        <p:nvSpPr>
          <p:cNvPr id="4" name="Footer Placeholder 3"/>
          <p:cNvSpPr>
            <a:spLocks noGrp="1"/>
          </p:cNvSpPr>
          <p:nvPr>
            <p:ph type="ftr" sz="quarter" idx="11"/>
          </p:nvPr>
        </p:nvSpPr>
        <p:spPr/>
        <p:txBody>
          <a:bodyPr/>
          <a:lstStyle/>
          <a:p>
            <a:r>
              <a:rPr lang="en-US" smtClean="0"/>
              <a:t>LODLAMTO 2016 - Introducing LOD</a:t>
            </a:r>
            <a:endParaRPr lang="en-US"/>
          </a:p>
        </p:txBody>
      </p:sp>
      <p:sp>
        <p:nvSpPr>
          <p:cNvPr id="5" name="Slide Number Placeholder 4"/>
          <p:cNvSpPr>
            <a:spLocks noGrp="1"/>
          </p:cNvSpPr>
          <p:nvPr>
            <p:ph type="sldNum" sz="quarter" idx="12"/>
          </p:nvPr>
        </p:nvSpPr>
        <p:spPr/>
        <p:txBody>
          <a:bodyPr/>
          <a:lstStyle/>
          <a:p>
            <a:fld id="{B01839D2-83C5-4C18-9B9F-657AE14E9527}" type="slidenum">
              <a:rPr lang="en-US" smtClean="0"/>
              <a:pPr/>
              <a:t>71</a:t>
            </a:fld>
            <a:endParaRPr lang="en-US"/>
          </a:p>
        </p:txBody>
      </p:sp>
      <p:sp>
        <p:nvSpPr>
          <p:cNvPr id="6" name="Rectangle 5"/>
          <p:cNvSpPr/>
          <p:nvPr/>
        </p:nvSpPr>
        <p:spPr>
          <a:xfrm>
            <a:off x="1981200" y="3962400"/>
            <a:ext cx="8229600" cy="2057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sz="2800" dirty="0" smtClean="0"/>
              <a:t>Resource De </a:t>
            </a:r>
            <a:r>
              <a:rPr lang="en-US" sz="2800" dirty="0"/>
              <a:t>la </a:t>
            </a:r>
            <a:r>
              <a:rPr lang="en-US" sz="2800" dirty="0" err="1"/>
              <a:t>grammatologie</a:t>
            </a:r>
            <a:r>
              <a:rPr lang="en-US" sz="2800" dirty="0"/>
              <a:t> has type Text</a:t>
            </a:r>
          </a:p>
          <a:p>
            <a:pPr>
              <a:lnSpc>
                <a:spcPct val="120000"/>
              </a:lnSpc>
            </a:pPr>
            <a:r>
              <a:rPr lang="en-US" sz="2800" dirty="0" smtClean="0"/>
              <a:t>Resource De </a:t>
            </a:r>
            <a:r>
              <a:rPr lang="en-US" sz="2800" dirty="0"/>
              <a:t>la </a:t>
            </a:r>
            <a:r>
              <a:rPr lang="en-US" sz="2800" dirty="0" err="1"/>
              <a:t>grammatologie</a:t>
            </a:r>
            <a:r>
              <a:rPr lang="en-US" sz="2800" dirty="0"/>
              <a:t> has type </a:t>
            </a:r>
            <a:r>
              <a:rPr lang="en-US" sz="2800" dirty="0" err="1"/>
              <a:t>Bibframe</a:t>
            </a:r>
            <a:r>
              <a:rPr lang="en-US" sz="2800" dirty="0"/>
              <a:t> Work</a:t>
            </a:r>
          </a:p>
        </p:txBody>
      </p:sp>
    </p:spTree>
    <p:extLst>
      <p:ext uri="{BB962C8B-B14F-4D97-AF65-F5344CB8AC3E}">
        <p14:creationId xmlns:p14="http://schemas.microsoft.com/office/powerpoint/2010/main" val="52747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Finding and using linked open data</a:t>
            </a:r>
            <a:endParaRPr lang="en-US" dirty="0"/>
          </a:p>
        </p:txBody>
      </p:sp>
      <p:sp>
        <p:nvSpPr>
          <p:cNvPr id="7" name="Content Placeholder 6"/>
          <p:cNvSpPr>
            <a:spLocks noGrp="1"/>
          </p:cNvSpPr>
          <p:nvPr>
            <p:ph idx="1"/>
          </p:nvPr>
        </p:nvSpPr>
        <p:spPr/>
        <p:txBody>
          <a:bodyPr/>
          <a:lstStyle/>
          <a:p>
            <a:r>
              <a:rPr lang="en-US" dirty="0" smtClean="0"/>
              <a:t>Publishers of linked data may just provide files for download</a:t>
            </a:r>
          </a:p>
          <a:p>
            <a:endParaRPr lang="en-US" dirty="0" smtClean="0"/>
          </a:p>
          <a:p>
            <a:r>
              <a:rPr lang="en-US" dirty="0" smtClean="0"/>
              <a:t>Publishers of linked data may set up a service that accepts queries in the SPARQL query language and returns results sets</a:t>
            </a:r>
          </a:p>
          <a:p>
            <a:pPr lvl="1"/>
            <a:r>
              <a:rPr lang="en-US" dirty="0" smtClean="0"/>
              <a:t>You can see example queries using the </a:t>
            </a:r>
            <a:r>
              <a:rPr lang="en-US" dirty="0">
                <a:hlinkClick r:id="rId2"/>
              </a:rPr>
              <a:t>Linked Data </a:t>
            </a:r>
            <a:r>
              <a:rPr lang="en-US" dirty="0" smtClean="0">
                <a:hlinkClick r:id="rId2"/>
              </a:rPr>
              <a:t>Fragments</a:t>
            </a:r>
            <a:r>
              <a:rPr lang="en-US" dirty="0" smtClean="0"/>
              <a:t> web client</a:t>
            </a:r>
          </a:p>
          <a:p>
            <a:endParaRPr lang="en-US" dirty="0" smtClean="0"/>
          </a:p>
          <a:p>
            <a:r>
              <a:rPr lang="en-US" dirty="0" smtClean="0"/>
              <a:t>Linked data may be embedded into websites</a:t>
            </a:r>
            <a:endParaRPr lang="en-US" dirty="0"/>
          </a:p>
          <a:p>
            <a:endParaRPr lang="en-US" dirty="0"/>
          </a:p>
        </p:txBody>
      </p:sp>
      <p:sp>
        <p:nvSpPr>
          <p:cNvPr id="2" name="Footer Placeholder 1"/>
          <p:cNvSpPr>
            <a:spLocks noGrp="1"/>
          </p:cNvSpPr>
          <p:nvPr>
            <p:ph type="ftr" sz="quarter" idx="11"/>
          </p:nvPr>
        </p:nvSpPr>
        <p:spPr/>
        <p:txBody>
          <a:bodyPr/>
          <a:lstStyle/>
          <a:p>
            <a:r>
              <a:rPr lang="en-US" smtClean="0"/>
              <a:t>LODLAMTO 2016 - Introducing LOD</a:t>
            </a:r>
            <a:endParaRPr lang="en-US"/>
          </a:p>
        </p:txBody>
      </p:sp>
      <p:sp>
        <p:nvSpPr>
          <p:cNvPr id="3" name="Slide Number Placeholder 2"/>
          <p:cNvSpPr>
            <a:spLocks noGrp="1"/>
          </p:cNvSpPr>
          <p:nvPr>
            <p:ph type="sldNum" sz="quarter" idx="12"/>
          </p:nvPr>
        </p:nvSpPr>
        <p:spPr/>
        <p:txBody>
          <a:bodyPr/>
          <a:lstStyle/>
          <a:p>
            <a:fld id="{B01839D2-83C5-4C18-9B9F-657AE14E9527}" type="slidenum">
              <a:rPr lang="en-US" smtClean="0"/>
              <a:pPr/>
              <a:t>72</a:t>
            </a:fld>
            <a:endParaRPr lang="en-US"/>
          </a:p>
        </p:txBody>
      </p:sp>
    </p:spTree>
    <p:extLst>
      <p:ext uri="{BB962C8B-B14F-4D97-AF65-F5344CB8AC3E}">
        <p14:creationId xmlns:p14="http://schemas.microsoft.com/office/powerpoint/2010/main" val="127240049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smtClean="0"/>
              <a:t>SPARQL Example: </a:t>
            </a:r>
            <a:r>
              <a:rPr lang="en-US" sz="4000" dirty="0" smtClean="0">
                <a:hlinkClick r:id="rId3"/>
              </a:rPr>
              <a:t>members of Queen and their associated bands</a:t>
            </a:r>
            <a:r>
              <a:rPr lang="en-US" sz="4000" dirty="0" smtClean="0"/>
              <a:t> (querying </a:t>
            </a:r>
            <a:r>
              <a:rPr lang="en-US" sz="4000" dirty="0" err="1" smtClean="0"/>
              <a:t>Dbpedia</a:t>
            </a:r>
            <a:r>
              <a:rPr lang="en-US" sz="4000" dirty="0" smtClean="0"/>
              <a:t>)</a:t>
            </a:r>
            <a:endParaRPr lang="en-US" sz="4000" dirty="0"/>
          </a:p>
        </p:txBody>
      </p:sp>
      <p:sp>
        <p:nvSpPr>
          <p:cNvPr id="4" name="Text Placeholder 3"/>
          <p:cNvSpPr>
            <a:spLocks noGrp="1"/>
          </p:cNvSpPr>
          <p:nvPr>
            <p:ph type="body" idx="1"/>
          </p:nvPr>
        </p:nvSpPr>
        <p:spPr>
          <a:xfrm>
            <a:off x="373145" y="1681163"/>
            <a:ext cx="5157787" cy="823912"/>
          </a:xfrm>
        </p:spPr>
        <p:txBody>
          <a:bodyPr/>
          <a:lstStyle/>
          <a:p>
            <a:r>
              <a:rPr lang="en-US" dirty="0" smtClean="0"/>
              <a:t>QUERY</a:t>
            </a:r>
            <a:endParaRPr lang="en-US" dirty="0"/>
          </a:p>
        </p:txBody>
      </p:sp>
      <p:sp>
        <p:nvSpPr>
          <p:cNvPr id="6" name="Content Placeholder 5"/>
          <p:cNvSpPr>
            <a:spLocks noGrp="1"/>
          </p:cNvSpPr>
          <p:nvPr>
            <p:ph sz="half" idx="2"/>
          </p:nvPr>
        </p:nvSpPr>
        <p:spPr>
          <a:xfrm>
            <a:off x="292210" y="2505075"/>
            <a:ext cx="5332412" cy="3684588"/>
          </a:xfrm>
          <a:solidFill>
            <a:schemeClr val="accent3">
              <a:lumMod val="50000"/>
            </a:schemeClr>
          </a:solidFill>
        </p:spPr>
        <p:txBody>
          <a:bodyPr>
            <a:normAutofit fontScale="77500" lnSpcReduction="20000"/>
          </a:bodyPr>
          <a:lstStyle/>
          <a:p>
            <a:pPr marL="0" indent="0">
              <a:buNone/>
            </a:pPr>
            <a:r>
              <a:rPr lang="en-US" b="1" dirty="0"/>
              <a:t>SELECT DISTINCT ?artist ?band WHERE {</a:t>
            </a:r>
          </a:p>
          <a:p>
            <a:pPr marL="0" indent="0">
              <a:buNone/>
            </a:pPr>
            <a:r>
              <a:rPr lang="en-US" b="1" dirty="0"/>
              <a:t>  { &lt;http://dbpedia.org/resource/Queen_(band)&gt; </a:t>
            </a:r>
            <a:r>
              <a:rPr lang="en-US" b="1" dirty="0" err="1"/>
              <a:t>dbpedia-owl:bandMember</a:t>
            </a:r>
            <a:r>
              <a:rPr lang="en-US" b="1" dirty="0"/>
              <a:t> ?artist. }</a:t>
            </a:r>
          </a:p>
          <a:p>
            <a:pPr marL="0" indent="0">
              <a:buNone/>
            </a:pPr>
            <a:r>
              <a:rPr lang="en-US" b="1" dirty="0"/>
              <a:t>  UNION</a:t>
            </a:r>
          </a:p>
          <a:p>
            <a:pPr marL="0" indent="0">
              <a:buNone/>
            </a:pPr>
            <a:r>
              <a:rPr lang="en-US" b="1" dirty="0"/>
              <a:t>  { &lt;http://dbpedia.org/resource/Queen_(band)&gt; </a:t>
            </a:r>
            <a:r>
              <a:rPr lang="en-US" b="1" dirty="0" err="1"/>
              <a:t>dbpedia-owl:formerBandMember</a:t>
            </a:r>
            <a:r>
              <a:rPr lang="en-US" b="1" dirty="0"/>
              <a:t> ?artist. }</a:t>
            </a:r>
          </a:p>
          <a:p>
            <a:pPr marL="0" indent="0">
              <a:buNone/>
            </a:pPr>
            <a:r>
              <a:rPr lang="en-US" b="1" dirty="0"/>
              <a:t>  ?artist </a:t>
            </a:r>
            <a:r>
              <a:rPr lang="en-US" b="1" dirty="0" err="1"/>
              <a:t>dbpedia-owl:associatedBand</a:t>
            </a:r>
            <a:r>
              <a:rPr lang="en-US" b="1" dirty="0"/>
              <a:t> ?band.</a:t>
            </a:r>
          </a:p>
          <a:p>
            <a:pPr marL="0" indent="0">
              <a:buNone/>
            </a:pPr>
            <a:r>
              <a:rPr lang="en-US" b="1" dirty="0" smtClean="0"/>
              <a:t>}</a:t>
            </a:r>
          </a:p>
        </p:txBody>
      </p:sp>
      <p:sp>
        <p:nvSpPr>
          <p:cNvPr id="7" name="Text Placeholder 6"/>
          <p:cNvSpPr>
            <a:spLocks noGrp="1"/>
          </p:cNvSpPr>
          <p:nvPr>
            <p:ph type="body" sz="quarter" idx="3"/>
          </p:nvPr>
        </p:nvSpPr>
        <p:spPr/>
        <p:txBody>
          <a:bodyPr/>
          <a:lstStyle/>
          <a:p>
            <a:r>
              <a:rPr lang="en-US" dirty="0" smtClean="0"/>
              <a:t>RESULT</a:t>
            </a:r>
            <a:endParaRPr lang="en-US" dirty="0"/>
          </a:p>
        </p:txBody>
      </p:sp>
      <p:sp>
        <p:nvSpPr>
          <p:cNvPr id="9" name="Content Placeholder 8"/>
          <p:cNvSpPr>
            <a:spLocks noGrp="1"/>
          </p:cNvSpPr>
          <p:nvPr>
            <p:ph sz="quarter" idx="4"/>
          </p:nvPr>
        </p:nvSpPr>
        <p:spPr>
          <a:xfrm>
            <a:off x="6022428" y="2505075"/>
            <a:ext cx="5880538" cy="3684588"/>
          </a:xfrm>
        </p:spPr>
        <p:txBody>
          <a:bodyPr>
            <a:normAutofit fontScale="92500"/>
          </a:bodyPr>
          <a:lstStyle/>
          <a:p>
            <a:r>
              <a:rPr lang="en-US" sz="2600" dirty="0"/>
              <a:t>?artist: http://dbpedia.org/resource/Brian_May</a:t>
            </a:r>
          </a:p>
          <a:p>
            <a:r>
              <a:rPr lang="en-US" sz="2600" dirty="0"/>
              <a:t>?band: http://dbpedia.org/resource/Anita_Dobson</a:t>
            </a:r>
          </a:p>
          <a:p>
            <a:r>
              <a:rPr lang="en-US" sz="2600" dirty="0"/>
              <a:t>?artist: http://dbpedia.org/resource/John_Deacon</a:t>
            </a:r>
          </a:p>
          <a:p>
            <a:r>
              <a:rPr lang="en-US" sz="2600" dirty="0"/>
              <a:t>?band: http://dbpedia.org/resource/Queen_(band)</a:t>
            </a:r>
          </a:p>
          <a:p>
            <a:endParaRPr lang="en-US" dirty="0"/>
          </a:p>
        </p:txBody>
      </p:sp>
      <p:sp>
        <p:nvSpPr>
          <p:cNvPr id="2" name="Footer Placeholder 1"/>
          <p:cNvSpPr>
            <a:spLocks noGrp="1"/>
          </p:cNvSpPr>
          <p:nvPr>
            <p:ph type="ftr" sz="quarter" idx="11"/>
          </p:nvPr>
        </p:nvSpPr>
        <p:spPr/>
        <p:txBody>
          <a:bodyPr/>
          <a:lstStyle/>
          <a:p>
            <a:r>
              <a:rPr lang="en-US" smtClean="0"/>
              <a:t>LODLAMTO 2016 - Introducing LOD</a:t>
            </a:r>
            <a:endParaRPr lang="en-US"/>
          </a:p>
        </p:txBody>
      </p:sp>
      <p:sp>
        <p:nvSpPr>
          <p:cNvPr id="3" name="Slide Number Placeholder 2"/>
          <p:cNvSpPr>
            <a:spLocks noGrp="1"/>
          </p:cNvSpPr>
          <p:nvPr>
            <p:ph type="sldNum" sz="quarter" idx="12"/>
          </p:nvPr>
        </p:nvSpPr>
        <p:spPr/>
        <p:txBody>
          <a:bodyPr/>
          <a:lstStyle/>
          <a:p>
            <a:fld id="{B01839D2-83C5-4C18-9B9F-657AE14E9527}" type="slidenum">
              <a:rPr lang="en-US" smtClean="0"/>
              <a:pPr/>
              <a:t>73</a:t>
            </a:fld>
            <a:endParaRPr lang="en-US"/>
          </a:p>
        </p:txBody>
      </p:sp>
    </p:spTree>
    <p:extLst>
      <p:ext uri="{BB962C8B-B14F-4D97-AF65-F5344CB8AC3E}">
        <p14:creationId xmlns:p14="http://schemas.microsoft.com/office/powerpoint/2010/main" val="18902197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Microdata and </a:t>
            </a:r>
            <a:r>
              <a:rPr lang="en-US" dirty="0" err="1" smtClean="0"/>
              <a:t>RDFa</a:t>
            </a:r>
            <a:endParaRPr lang="en-US" dirty="0"/>
          </a:p>
        </p:txBody>
      </p:sp>
      <p:sp>
        <p:nvSpPr>
          <p:cNvPr id="3" name="Content Placeholder 2"/>
          <p:cNvSpPr>
            <a:spLocks noGrp="1"/>
          </p:cNvSpPr>
          <p:nvPr>
            <p:ph idx="1"/>
          </p:nvPr>
        </p:nvSpPr>
        <p:spPr/>
        <p:txBody>
          <a:bodyPr/>
          <a:lstStyle/>
          <a:p>
            <a:r>
              <a:rPr lang="en-US" dirty="0" smtClean="0"/>
              <a:t>Used to place structured data within web pages which can then be processed by search engines, web crawlers and browsers</a:t>
            </a:r>
          </a:p>
          <a:p>
            <a:r>
              <a:rPr lang="en-US" dirty="0" err="1" smtClean="0"/>
              <a:t>RDFa</a:t>
            </a:r>
            <a:r>
              <a:rPr lang="en-US" dirty="0"/>
              <a:t> </a:t>
            </a:r>
            <a:r>
              <a:rPr lang="en-US" dirty="0" smtClean="0"/>
              <a:t>allows the embedding of RDF into web pages in a way that allows programs to extract the triples</a:t>
            </a:r>
          </a:p>
          <a:p>
            <a:endParaRPr lang="en-US" dirty="0"/>
          </a:p>
        </p:txBody>
      </p:sp>
      <p:sp>
        <p:nvSpPr>
          <p:cNvPr id="4" name="Footer Placeholder 3"/>
          <p:cNvSpPr>
            <a:spLocks noGrp="1"/>
          </p:cNvSpPr>
          <p:nvPr>
            <p:ph type="ftr" sz="quarter" idx="11"/>
          </p:nvPr>
        </p:nvSpPr>
        <p:spPr/>
        <p:txBody>
          <a:bodyPr/>
          <a:lstStyle/>
          <a:p>
            <a:r>
              <a:rPr lang="en-US" smtClean="0"/>
              <a:t>LODLAMTO 2016 - Introducing LOD</a:t>
            </a:r>
            <a:endParaRPr lang="en-US"/>
          </a:p>
        </p:txBody>
      </p:sp>
      <p:sp>
        <p:nvSpPr>
          <p:cNvPr id="5" name="Slide Number Placeholder 4"/>
          <p:cNvSpPr>
            <a:spLocks noGrp="1"/>
          </p:cNvSpPr>
          <p:nvPr>
            <p:ph type="sldNum" sz="quarter" idx="12"/>
          </p:nvPr>
        </p:nvSpPr>
        <p:spPr/>
        <p:txBody>
          <a:bodyPr/>
          <a:lstStyle/>
          <a:p>
            <a:fld id="{B01839D2-83C5-4C18-9B9F-657AE14E9527}" type="slidenum">
              <a:rPr lang="en-US" smtClean="0"/>
              <a:pPr/>
              <a:t>74</a:t>
            </a:fld>
            <a:endParaRPr lang="en-US"/>
          </a:p>
        </p:txBody>
      </p:sp>
    </p:spTree>
    <p:extLst>
      <p:ext uri="{BB962C8B-B14F-4D97-AF65-F5344CB8AC3E}">
        <p14:creationId xmlns:p14="http://schemas.microsoft.com/office/powerpoint/2010/main" val="232579982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Microdata in catalogue records</a:t>
            </a:r>
            <a:endParaRPr lang="en-CA" dirty="0"/>
          </a:p>
        </p:txBody>
      </p:sp>
      <p:sp>
        <p:nvSpPr>
          <p:cNvPr id="3" name="Content Placeholder 2"/>
          <p:cNvSpPr>
            <a:spLocks noGrp="1"/>
          </p:cNvSpPr>
          <p:nvPr>
            <p:ph sz="half" idx="1"/>
          </p:nvPr>
        </p:nvSpPr>
        <p:spPr>
          <a:xfrm>
            <a:off x="1981200" y="1905001"/>
            <a:ext cx="8001000" cy="1447799"/>
          </a:xfrm>
        </p:spPr>
        <p:txBody>
          <a:bodyPr>
            <a:noAutofit/>
          </a:bodyPr>
          <a:lstStyle/>
          <a:p>
            <a:pPr marL="0" indent="0">
              <a:buNone/>
            </a:pPr>
            <a:r>
              <a:rPr lang="en-CA" sz="3200" dirty="0"/>
              <a:t>Holdings for “</a:t>
            </a:r>
            <a:r>
              <a:rPr lang="en-CA" sz="3200" dirty="0">
                <a:hlinkClick r:id="rId3"/>
              </a:rPr>
              <a:t>The unofficial Harry Potter cookbook</a:t>
            </a:r>
            <a:r>
              <a:rPr lang="en-CA" sz="3200" dirty="0"/>
              <a:t>” at Merrimack Valley Library Consortium</a:t>
            </a:r>
          </a:p>
        </p:txBody>
      </p:sp>
      <p:sp>
        <p:nvSpPr>
          <p:cNvPr id="5" name="Footer Placeholder 4"/>
          <p:cNvSpPr>
            <a:spLocks noGrp="1"/>
          </p:cNvSpPr>
          <p:nvPr>
            <p:ph type="ftr" sz="quarter" idx="11"/>
          </p:nvPr>
        </p:nvSpPr>
        <p:spPr/>
        <p:txBody>
          <a:bodyPr/>
          <a:lstStyle/>
          <a:p>
            <a:r>
              <a:rPr lang="en-US" smtClean="0"/>
              <a:t>LODLAMTO 2016 - Introducing LOD</a:t>
            </a:r>
            <a:endParaRPr lang="en-US"/>
          </a:p>
        </p:txBody>
      </p:sp>
      <p:sp>
        <p:nvSpPr>
          <p:cNvPr id="4" name="Slide Number Placeholder 3"/>
          <p:cNvSpPr>
            <a:spLocks noGrp="1"/>
          </p:cNvSpPr>
          <p:nvPr>
            <p:ph type="sldNum" sz="quarter" idx="12"/>
          </p:nvPr>
        </p:nvSpPr>
        <p:spPr/>
        <p:txBody>
          <a:bodyPr/>
          <a:lstStyle/>
          <a:p>
            <a:fld id="{C06371AA-6CC3-49D3-BCC2-49F0C97B286E}" type="slidenum">
              <a:rPr lang="en-CA" smtClean="0"/>
              <a:pPr/>
              <a:t>75</a:t>
            </a:fld>
            <a:endParaRPr lang="en-CA" dirty="0"/>
          </a:p>
        </p:txBody>
      </p:sp>
      <p:pic>
        <p:nvPicPr>
          <p:cNvPr id="1027" name="Picture 3"/>
          <p:cNvPicPr>
            <a:picLocks noChangeAspect="1" noChangeArrowheads="1"/>
          </p:cNvPicPr>
          <p:nvPr/>
        </p:nvPicPr>
        <p:blipFill>
          <a:blip r:embed="rId4" cstate="print"/>
          <a:srcRect/>
          <a:stretch>
            <a:fillRect/>
          </a:stretch>
        </p:blipFill>
        <p:spPr bwMode="auto">
          <a:xfrm>
            <a:off x="1708537" y="3811587"/>
            <a:ext cx="8147538" cy="1219200"/>
          </a:xfrm>
          <a:prstGeom prst="rect">
            <a:avLst/>
          </a:prstGeom>
          <a:noFill/>
          <a:ln w="9525">
            <a:noFill/>
            <a:miter lim="800000"/>
            <a:headEnd/>
            <a:tailEnd/>
          </a:ln>
        </p:spPr>
      </p:pic>
    </p:spTree>
    <p:extLst>
      <p:ext uri="{BB962C8B-B14F-4D97-AF65-F5344CB8AC3E}">
        <p14:creationId xmlns:p14="http://schemas.microsoft.com/office/powerpoint/2010/main" val="67051670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Microdata in catalogue records</a:t>
            </a:r>
            <a:endParaRPr lang="en-CA" dirty="0"/>
          </a:p>
        </p:txBody>
      </p:sp>
      <p:sp>
        <p:nvSpPr>
          <p:cNvPr id="3" name="Content Placeholder 2"/>
          <p:cNvSpPr>
            <a:spLocks noGrp="1"/>
          </p:cNvSpPr>
          <p:nvPr>
            <p:ph sz="half" idx="1"/>
          </p:nvPr>
        </p:nvSpPr>
        <p:spPr>
          <a:xfrm>
            <a:off x="1981200" y="1905001"/>
            <a:ext cx="8001000" cy="1447799"/>
          </a:xfrm>
        </p:spPr>
        <p:txBody>
          <a:bodyPr>
            <a:noAutofit/>
          </a:bodyPr>
          <a:lstStyle/>
          <a:p>
            <a:pPr marL="0" indent="0">
              <a:buNone/>
            </a:pPr>
            <a:r>
              <a:rPr lang="en-CA" sz="3200" dirty="0"/>
              <a:t>Holdings for “</a:t>
            </a:r>
            <a:r>
              <a:rPr lang="en-CA" sz="3200" dirty="0">
                <a:hlinkClick r:id="rId3"/>
              </a:rPr>
              <a:t>The unofficial Harry Potter cookbook</a:t>
            </a:r>
            <a:r>
              <a:rPr lang="en-CA" sz="3200" dirty="0"/>
              <a:t>” at Merrimack Valley Library Consortium</a:t>
            </a:r>
          </a:p>
        </p:txBody>
      </p:sp>
      <p:sp>
        <p:nvSpPr>
          <p:cNvPr id="7" name="Content Placeholder 6"/>
          <p:cNvSpPr>
            <a:spLocks noGrp="1"/>
          </p:cNvSpPr>
          <p:nvPr>
            <p:ph sz="half" idx="2"/>
          </p:nvPr>
        </p:nvSpPr>
        <p:spPr>
          <a:xfrm>
            <a:off x="2209800" y="3368675"/>
            <a:ext cx="8001000" cy="2971800"/>
          </a:xfrm>
        </p:spPr>
        <p:txBody>
          <a:bodyPr>
            <a:normAutofit/>
          </a:bodyPr>
          <a:lstStyle/>
          <a:p>
            <a:pPr>
              <a:buNone/>
            </a:pPr>
            <a:r>
              <a:rPr lang="en-CA" dirty="0" smtClean="0"/>
              <a:t>property="</a:t>
            </a:r>
            <a:r>
              <a:rPr lang="en-CA" dirty="0" smtClean="0">
                <a:solidFill>
                  <a:srgbClr val="FFFF00"/>
                </a:solidFill>
              </a:rPr>
              <a:t>offers</a:t>
            </a:r>
            <a:r>
              <a:rPr lang="en-CA" dirty="0" smtClean="0"/>
              <a:t>" typeof="Offer“</a:t>
            </a:r>
          </a:p>
          <a:p>
            <a:pPr>
              <a:buNone/>
            </a:pPr>
            <a:r>
              <a:rPr lang="en-CA" dirty="0" smtClean="0"/>
              <a:t>property="</a:t>
            </a:r>
            <a:r>
              <a:rPr lang="en-CA" dirty="0" smtClean="0">
                <a:solidFill>
                  <a:srgbClr val="FFFF00"/>
                </a:solidFill>
              </a:rPr>
              <a:t>seller</a:t>
            </a:r>
            <a:r>
              <a:rPr lang="en-CA" dirty="0" smtClean="0"/>
              <a:t>" typeof="Library”</a:t>
            </a:r>
          </a:p>
          <a:p>
            <a:pPr>
              <a:buNone/>
            </a:pPr>
            <a:r>
              <a:rPr lang="en-CA" dirty="0" smtClean="0"/>
              <a:t>&lt;meta property="</a:t>
            </a:r>
            <a:r>
              <a:rPr lang="en-CA" dirty="0" smtClean="0">
                <a:solidFill>
                  <a:srgbClr val="FFFF00"/>
                </a:solidFill>
              </a:rPr>
              <a:t>price</a:t>
            </a:r>
            <a:r>
              <a:rPr lang="en-CA" dirty="0" smtClean="0"/>
              <a:t>" content="0.00"&gt; </a:t>
            </a:r>
          </a:p>
          <a:p>
            <a:pPr>
              <a:buNone/>
            </a:pPr>
            <a:r>
              <a:rPr lang="en-CA" dirty="0" smtClean="0"/>
              <a:t>&lt;span property="</a:t>
            </a:r>
            <a:r>
              <a:rPr lang="en-CA" dirty="0" smtClean="0">
                <a:solidFill>
                  <a:srgbClr val="FFFF00"/>
                </a:solidFill>
              </a:rPr>
              <a:t>sku</a:t>
            </a:r>
            <a:r>
              <a:rPr lang="en-CA" dirty="0" smtClean="0"/>
              <a:t>"&gt;j641.59 BUC&lt;/span&gt; </a:t>
            </a:r>
          </a:p>
          <a:p>
            <a:pPr>
              <a:buNone/>
            </a:pPr>
            <a:r>
              <a:rPr lang="en-CA" dirty="0" smtClean="0"/>
              <a:t>&lt;link property="</a:t>
            </a:r>
            <a:r>
              <a:rPr lang="en-CA" dirty="0" smtClean="0">
                <a:solidFill>
                  <a:srgbClr val="FFFF00"/>
                </a:solidFill>
              </a:rPr>
              <a:t>availability</a:t>
            </a:r>
            <a:r>
              <a:rPr lang="en-CA" dirty="0" smtClean="0"/>
              <a:t>" href="</a:t>
            </a:r>
            <a:r>
              <a:rPr lang="en-CA" dirty="0" smtClean="0">
                <a:hlinkClick r:id="rId4"/>
              </a:rPr>
              <a:t>http://schema.org/InStock</a:t>
            </a:r>
            <a:r>
              <a:rPr lang="en-CA" dirty="0" smtClean="0"/>
              <a:t>" /&gt;Available&lt;/&gt;</a:t>
            </a:r>
            <a:endParaRPr lang="en-CA" dirty="0"/>
          </a:p>
        </p:txBody>
      </p:sp>
      <p:sp>
        <p:nvSpPr>
          <p:cNvPr id="5" name="Footer Placeholder 4"/>
          <p:cNvSpPr>
            <a:spLocks noGrp="1"/>
          </p:cNvSpPr>
          <p:nvPr>
            <p:ph type="ftr" sz="quarter" idx="11"/>
          </p:nvPr>
        </p:nvSpPr>
        <p:spPr/>
        <p:txBody>
          <a:bodyPr/>
          <a:lstStyle/>
          <a:p>
            <a:r>
              <a:rPr lang="en-US" smtClean="0"/>
              <a:t>LODLAMTO 2016 - Introducing LOD</a:t>
            </a:r>
            <a:endParaRPr lang="en-US"/>
          </a:p>
        </p:txBody>
      </p:sp>
      <p:sp>
        <p:nvSpPr>
          <p:cNvPr id="4" name="Slide Number Placeholder 3"/>
          <p:cNvSpPr>
            <a:spLocks noGrp="1"/>
          </p:cNvSpPr>
          <p:nvPr>
            <p:ph type="sldNum" sz="quarter" idx="12"/>
          </p:nvPr>
        </p:nvSpPr>
        <p:spPr/>
        <p:txBody>
          <a:bodyPr/>
          <a:lstStyle/>
          <a:p>
            <a:fld id="{C06371AA-6CC3-49D3-BCC2-49F0C97B286E}" type="slidenum">
              <a:rPr lang="en-CA" smtClean="0"/>
              <a:pPr/>
              <a:t>76</a:t>
            </a:fld>
            <a:endParaRPr lang="en-CA" dirty="0"/>
          </a:p>
        </p:txBody>
      </p:sp>
    </p:spTree>
    <p:extLst>
      <p:ext uri="{BB962C8B-B14F-4D97-AF65-F5344CB8AC3E}">
        <p14:creationId xmlns:p14="http://schemas.microsoft.com/office/powerpoint/2010/main" val="67051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 calcmode="lin" valueType="num">
                                      <p:cBhvr additive="base">
                                        <p:cTn id="23"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311" y="629361"/>
            <a:ext cx="10515600" cy="931426"/>
          </a:xfrm>
        </p:spPr>
        <p:txBody>
          <a:bodyPr/>
          <a:lstStyle/>
          <a:p>
            <a:r>
              <a:rPr lang="en-US" dirty="0"/>
              <a:t>Tim Berners-Lee’s </a:t>
            </a:r>
            <a:r>
              <a:rPr lang="en-US" dirty="0" smtClean="0">
                <a:hlinkClick r:id="rId2"/>
              </a:rPr>
              <a:t>5 stars of LOD</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069128062"/>
              </p:ext>
            </p:extLst>
          </p:nvPr>
        </p:nvGraphicFramePr>
        <p:xfrm>
          <a:off x="1355834" y="1954923"/>
          <a:ext cx="8749863" cy="4092204"/>
        </p:xfrm>
        <a:graphic>
          <a:graphicData uri="http://schemas.openxmlformats.org/drawingml/2006/table">
            <a:tbl>
              <a:tblPr/>
              <a:tblGrid>
                <a:gridCol w="1749972">
                  <a:extLst>
                    <a:ext uri="{9D8B030D-6E8A-4147-A177-3AD203B41FA5}">
                      <a16:colId xmlns:a16="http://schemas.microsoft.com/office/drawing/2014/main" val="969845367"/>
                    </a:ext>
                  </a:extLst>
                </a:gridCol>
                <a:gridCol w="6999891">
                  <a:extLst>
                    <a:ext uri="{9D8B030D-6E8A-4147-A177-3AD203B41FA5}">
                      <a16:colId xmlns:a16="http://schemas.microsoft.com/office/drawing/2014/main" val="1106072789"/>
                    </a:ext>
                  </a:extLst>
                </a:gridCol>
              </a:tblGrid>
              <a:tr h="606973">
                <a:tc>
                  <a:txBody>
                    <a:bodyPr/>
                    <a:lstStyle/>
                    <a:p>
                      <a:pPr algn="r" fontAlgn="t"/>
                      <a:r>
                        <a:rPr lang="en-US" sz="1000" dirty="0">
                          <a:solidFill>
                            <a:schemeClr val="tx2">
                              <a:lumMod val="10000"/>
                            </a:schemeClr>
                          </a:solidFill>
                          <a:effectLst/>
                        </a:rPr>
                        <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2400" dirty="0">
                          <a:solidFill>
                            <a:schemeClr val="tx2">
                              <a:lumMod val="10000"/>
                            </a:schemeClr>
                          </a:solidFill>
                          <a:effectLst/>
                        </a:rPr>
                        <a:t>make your stuff available on the web (whatever format)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38431411"/>
                  </a:ext>
                </a:extLst>
              </a:tr>
              <a:tr h="997169">
                <a:tc>
                  <a:txBody>
                    <a:bodyPr/>
                    <a:lstStyle/>
                    <a:p>
                      <a:pPr algn="r" fontAlgn="t"/>
                      <a:r>
                        <a:rPr lang="en-US" sz="1000">
                          <a:solidFill>
                            <a:schemeClr val="tx2">
                              <a:lumMod val="10000"/>
                            </a:schemeClr>
                          </a:solidFill>
                          <a:effectLst/>
                        </a:rPr>
                        <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2400" dirty="0">
                          <a:solidFill>
                            <a:schemeClr val="tx2">
                              <a:lumMod val="10000"/>
                            </a:schemeClr>
                          </a:solidFill>
                          <a:effectLst/>
                        </a:rPr>
                        <a:t>make it available as structured data (e.g. excel instead of image scan of a table)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368493710"/>
                  </a:ext>
                </a:extLst>
              </a:tr>
              <a:tr h="606973">
                <a:tc>
                  <a:txBody>
                    <a:bodyPr/>
                    <a:lstStyle/>
                    <a:p>
                      <a:pPr algn="r" fontAlgn="t"/>
                      <a:r>
                        <a:rPr lang="en-US" sz="1000" dirty="0">
                          <a:solidFill>
                            <a:schemeClr val="tx2">
                              <a:lumMod val="10000"/>
                            </a:schemeClr>
                          </a:solidFill>
                          <a:effectLst/>
                        </a:rPr>
                        <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2400" dirty="0">
                          <a:solidFill>
                            <a:schemeClr val="tx2">
                              <a:lumMod val="10000"/>
                            </a:schemeClr>
                          </a:solidFill>
                          <a:effectLst/>
                        </a:rPr>
                        <a:t>non-proprietary format (e.g. csv instead of excel)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997006827"/>
                  </a:ext>
                </a:extLst>
              </a:tr>
              <a:tr h="997169">
                <a:tc>
                  <a:txBody>
                    <a:bodyPr/>
                    <a:lstStyle/>
                    <a:p>
                      <a:pPr algn="r" fontAlgn="t"/>
                      <a:r>
                        <a:rPr lang="en-US" sz="1000">
                          <a:solidFill>
                            <a:schemeClr val="tx2">
                              <a:lumMod val="10000"/>
                            </a:schemeClr>
                          </a:solidFill>
                          <a:effectLst/>
                        </a:rPr>
                        <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2400" dirty="0">
                          <a:solidFill>
                            <a:schemeClr val="tx2">
                              <a:lumMod val="10000"/>
                            </a:schemeClr>
                          </a:solidFill>
                          <a:effectLst/>
                        </a:rPr>
                        <a:t>use URLs to identify things, so that people can point at your stuff</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53169805"/>
                  </a:ext>
                </a:extLst>
              </a:tr>
              <a:tr h="606973">
                <a:tc>
                  <a:txBody>
                    <a:bodyPr/>
                    <a:lstStyle/>
                    <a:p>
                      <a:pPr algn="r" fontAlgn="t"/>
                      <a:r>
                        <a:rPr lang="en-US" sz="1000">
                          <a:solidFill>
                            <a:schemeClr val="tx2">
                              <a:lumMod val="10000"/>
                            </a:schemeClr>
                          </a:solidFill>
                          <a:effectLst/>
                        </a:rPr>
                        <a: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sz="2400" dirty="0">
                          <a:solidFill>
                            <a:schemeClr val="tx2">
                              <a:lumMod val="10000"/>
                            </a:schemeClr>
                          </a:solidFill>
                          <a:effectLst/>
                        </a:rPr>
                        <a:t>link your data to other people’s data to provide context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84372753"/>
                  </a:ext>
                </a:extLst>
              </a:tr>
            </a:tbl>
          </a:graphicData>
        </a:graphic>
      </p:graphicFrame>
      <p:sp>
        <p:nvSpPr>
          <p:cNvPr id="4" name="Footer Placeholder 3"/>
          <p:cNvSpPr>
            <a:spLocks noGrp="1"/>
          </p:cNvSpPr>
          <p:nvPr>
            <p:ph type="ftr" sz="quarter" idx="11"/>
          </p:nvPr>
        </p:nvSpPr>
        <p:spPr/>
        <p:txBody>
          <a:bodyPr/>
          <a:lstStyle/>
          <a:p>
            <a:r>
              <a:rPr lang="en-US" smtClean="0"/>
              <a:t>LODLAMTO 2016 - Introducing LOD</a:t>
            </a:r>
            <a:endParaRPr lang="en-US"/>
          </a:p>
        </p:txBody>
      </p:sp>
      <p:sp>
        <p:nvSpPr>
          <p:cNvPr id="5" name="Slide Number Placeholder 4"/>
          <p:cNvSpPr>
            <a:spLocks noGrp="1"/>
          </p:cNvSpPr>
          <p:nvPr>
            <p:ph type="sldNum" sz="quarter" idx="12"/>
          </p:nvPr>
        </p:nvSpPr>
        <p:spPr/>
        <p:txBody>
          <a:bodyPr/>
          <a:lstStyle/>
          <a:p>
            <a:fld id="{B01839D2-83C5-4C18-9B9F-657AE14E9527}" type="slidenum">
              <a:rPr lang="en-US" smtClean="0"/>
              <a:pPr/>
              <a:t>77</a:t>
            </a:fld>
            <a:endParaRPr lang="en-US"/>
          </a:p>
        </p:txBody>
      </p:sp>
    </p:spTree>
    <p:extLst>
      <p:ext uri="{BB962C8B-B14F-4D97-AF65-F5344CB8AC3E}">
        <p14:creationId xmlns:p14="http://schemas.microsoft.com/office/powerpoint/2010/main" val="397140513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Linked Open Data Cloud Diagram</a:t>
            </a:r>
            <a:endParaRPr lang="en-CA" dirty="0"/>
          </a:p>
        </p:txBody>
      </p:sp>
      <p:pic>
        <p:nvPicPr>
          <p:cNvPr id="5" name="Content Placeholder 4" descr="Portion of the linked open data cloud diagram"/>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49508" y="1600201"/>
            <a:ext cx="7492984" cy="4525963"/>
          </a:xfrm>
        </p:spPr>
      </p:pic>
      <p:sp>
        <p:nvSpPr>
          <p:cNvPr id="3" name="Footer Placeholder 2"/>
          <p:cNvSpPr>
            <a:spLocks noGrp="1"/>
          </p:cNvSpPr>
          <p:nvPr>
            <p:ph type="ftr" sz="quarter" idx="11"/>
          </p:nvPr>
        </p:nvSpPr>
        <p:spPr/>
        <p:txBody>
          <a:bodyPr/>
          <a:lstStyle/>
          <a:p>
            <a:r>
              <a:rPr lang="en-US" smtClean="0"/>
              <a:t>LODLAMTO 2016 - Introducing LOD</a:t>
            </a:r>
            <a:endParaRPr lang="en-US"/>
          </a:p>
        </p:txBody>
      </p:sp>
      <p:sp>
        <p:nvSpPr>
          <p:cNvPr id="4" name="Slide Number Placeholder 3"/>
          <p:cNvSpPr>
            <a:spLocks noGrp="1"/>
          </p:cNvSpPr>
          <p:nvPr>
            <p:ph type="sldNum" sz="quarter" idx="12"/>
          </p:nvPr>
        </p:nvSpPr>
        <p:spPr/>
        <p:txBody>
          <a:bodyPr/>
          <a:lstStyle/>
          <a:p>
            <a:fld id="{C06371AA-6CC3-49D3-BCC2-49F0C97B286E}" type="slidenum">
              <a:rPr lang="en-CA" smtClean="0"/>
              <a:pPr/>
              <a:t>78</a:t>
            </a:fld>
            <a:endParaRPr lang="en-CA" dirty="0"/>
          </a:p>
        </p:txBody>
      </p:sp>
      <p:sp>
        <p:nvSpPr>
          <p:cNvPr id="6" name="TextBox 5"/>
          <p:cNvSpPr txBox="1"/>
          <p:nvPr/>
        </p:nvSpPr>
        <p:spPr>
          <a:xfrm>
            <a:off x="419100" y="6136700"/>
            <a:ext cx="4480891" cy="738664"/>
          </a:xfrm>
          <a:prstGeom prst="rect">
            <a:avLst/>
          </a:prstGeom>
          <a:noFill/>
        </p:spPr>
        <p:txBody>
          <a:bodyPr wrap="square" rtlCol="0">
            <a:spAutoFit/>
          </a:bodyPr>
          <a:lstStyle/>
          <a:p>
            <a:r>
              <a:rPr lang="en-US" sz="1400" dirty="0"/>
              <a:t>Image taken from: </a:t>
            </a:r>
            <a:r>
              <a:rPr lang="en-CA" sz="1400" dirty="0"/>
              <a:t>"</a:t>
            </a:r>
            <a:r>
              <a:rPr lang="en-CA" sz="1400" dirty="0">
                <a:hlinkClick r:id="rId4"/>
              </a:rPr>
              <a:t>Linking Open Data cloud diagram 2014</a:t>
            </a:r>
            <a:r>
              <a:rPr lang="en-CA" sz="1400" dirty="0"/>
              <a:t>, by Max </a:t>
            </a:r>
            <a:r>
              <a:rPr lang="en-CA" sz="1400" dirty="0" err="1"/>
              <a:t>Schmachtenberg</a:t>
            </a:r>
            <a:r>
              <a:rPr lang="en-CA" sz="1400" dirty="0"/>
              <a:t>, Christian </a:t>
            </a:r>
            <a:r>
              <a:rPr lang="en-CA" sz="1400" dirty="0" err="1"/>
              <a:t>Bizer</a:t>
            </a:r>
            <a:r>
              <a:rPr lang="en-CA" sz="1400" dirty="0"/>
              <a:t>, </a:t>
            </a:r>
            <a:r>
              <a:rPr lang="en-CA" sz="1400" dirty="0" err="1"/>
              <a:t>Anja</a:t>
            </a:r>
            <a:r>
              <a:rPr lang="en-CA" sz="1400" dirty="0"/>
              <a:t> </a:t>
            </a:r>
            <a:r>
              <a:rPr lang="en-CA" sz="1400" dirty="0" err="1"/>
              <a:t>Jentzsch</a:t>
            </a:r>
            <a:r>
              <a:rPr lang="en-CA" sz="1400" dirty="0"/>
              <a:t> and Richard </a:t>
            </a:r>
            <a:r>
              <a:rPr lang="en-CA" sz="1400" dirty="0" err="1"/>
              <a:t>Cyganiak</a:t>
            </a:r>
            <a:r>
              <a:rPr lang="en-CA" sz="1400" dirty="0"/>
              <a:t>. </a:t>
            </a:r>
          </a:p>
        </p:txBody>
      </p:sp>
    </p:spTree>
    <p:extLst>
      <p:ext uri="{BB962C8B-B14F-4D97-AF65-F5344CB8AC3E}">
        <p14:creationId xmlns:p14="http://schemas.microsoft.com/office/powerpoint/2010/main" val="356977060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What next?</a:t>
            </a:r>
            <a:endParaRPr lang="en-CA" dirty="0"/>
          </a:p>
        </p:txBody>
      </p:sp>
      <p:sp>
        <p:nvSpPr>
          <p:cNvPr id="3" name="Content Placeholder 2"/>
          <p:cNvSpPr>
            <a:spLocks noGrp="1"/>
          </p:cNvSpPr>
          <p:nvPr>
            <p:ph idx="1"/>
          </p:nvPr>
        </p:nvSpPr>
        <p:spPr/>
        <p:txBody>
          <a:bodyPr>
            <a:normAutofit fontScale="85000" lnSpcReduction="20000"/>
          </a:bodyPr>
          <a:lstStyle/>
          <a:p>
            <a:r>
              <a:rPr lang="en-CA" dirty="0" smtClean="0"/>
              <a:t>Start with what you know</a:t>
            </a:r>
          </a:p>
          <a:p>
            <a:r>
              <a:rPr lang="en-CA" dirty="0" smtClean="0"/>
              <a:t>Find a partner to learn with</a:t>
            </a:r>
          </a:p>
          <a:p>
            <a:r>
              <a:rPr lang="en-CA" dirty="0" smtClean="0"/>
              <a:t>Think about identifiers (URIs) for your data</a:t>
            </a:r>
          </a:p>
          <a:p>
            <a:r>
              <a:rPr lang="en-CA" dirty="0" smtClean="0"/>
              <a:t>Check out existing data sets</a:t>
            </a:r>
          </a:p>
          <a:p>
            <a:r>
              <a:rPr lang="en-CA" dirty="0" smtClean="0"/>
              <a:t>See what other cultural institutions are doing and see if you can collaborate</a:t>
            </a:r>
          </a:p>
          <a:p>
            <a:r>
              <a:rPr lang="en-CA" dirty="0" smtClean="0"/>
              <a:t>Check if any of your existing tools support linked data</a:t>
            </a:r>
          </a:p>
          <a:p>
            <a:r>
              <a:rPr lang="en-CA" dirty="0" smtClean="0"/>
              <a:t>Check out some online </a:t>
            </a:r>
            <a:r>
              <a:rPr lang="en-CA" dirty="0" smtClean="0">
                <a:hlinkClick r:id="rId2"/>
              </a:rPr>
              <a:t>guides and tutorials</a:t>
            </a:r>
            <a:endParaRPr lang="en-CA" dirty="0" smtClean="0"/>
          </a:p>
          <a:p>
            <a:r>
              <a:rPr lang="en-CA" dirty="0" smtClean="0"/>
              <a:t>Borrow some resources:</a:t>
            </a:r>
          </a:p>
          <a:p>
            <a:pPr lvl="1"/>
            <a:r>
              <a:rPr lang="en-CA" dirty="0" smtClean="0">
                <a:hlinkClick r:id="rId3"/>
              </a:rPr>
              <a:t>Semantic Web for the Working </a:t>
            </a:r>
            <a:r>
              <a:rPr lang="en-CA" dirty="0" err="1" smtClean="0">
                <a:hlinkClick r:id="rId3"/>
              </a:rPr>
              <a:t>Ontologist</a:t>
            </a:r>
            <a:endParaRPr lang="en-CA" dirty="0" smtClean="0"/>
          </a:p>
          <a:p>
            <a:pPr lvl="1"/>
            <a:r>
              <a:rPr lang="en-CA" dirty="0" smtClean="0">
                <a:hlinkClick r:id="rId4"/>
              </a:rPr>
              <a:t>Linked Data for Libraries, Archives and Museums: How to Clean, Link and Publish your Metadata</a:t>
            </a:r>
            <a:endParaRPr lang="en-CA" dirty="0" smtClean="0"/>
          </a:p>
          <a:p>
            <a:pPr marL="457200" lvl="1" indent="0">
              <a:buNone/>
            </a:pPr>
            <a:endParaRPr lang="en-CA" dirty="0" smtClean="0"/>
          </a:p>
          <a:p>
            <a:pPr marL="457200" lvl="1" indent="0">
              <a:buNone/>
            </a:pPr>
            <a:r>
              <a:rPr lang="en-CA" dirty="0" smtClean="0"/>
              <a:t> </a:t>
            </a:r>
          </a:p>
        </p:txBody>
      </p:sp>
      <p:sp>
        <p:nvSpPr>
          <p:cNvPr id="4" name="Footer Placeholder 3"/>
          <p:cNvSpPr>
            <a:spLocks noGrp="1"/>
          </p:cNvSpPr>
          <p:nvPr>
            <p:ph type="ftr" sz="quarter" idx="11"/>
          </p:nvPr>
        </p:nvSpPr>
        <p:spPr/>
        <p:txBody>
          <a:bodyPr/>
          <a:lstStyle/>
          <a:p>
            <a:r>
              <a:rPr lang="en-US" smtClean="0"/>
              <a:t>LODLAMTO 2016 - Introducing LOD</a:t>
            </a:r>
            <a:endParaRPr lang="en-US"/>
          </a:p>
        </p:txBody>
      </p:sp>
      <p:sp>
        <p:nvSpPr>
          <p:cNvPr id="5" name="Slide Number Placeholder 4"/>
          <p:cNvSpPr>
            <a:spLocks noGrp="1"/>
          </p:cNvSpPr>
          <p:nvPr>
            <p:ph type="sldNum" sz="quarter" idx="12"/>
          </p:nvPr>
        </p:nvSpPr>
        <p:spPr/>
        <p:txBody>
          <a:bodyPr/>
          <a:lstStyle/>
          <a:p>
            <a:fld id="{B01839D2-83C5-4C18-9B9F-657AE14E9527}" type="slidenum">
              <a:rPr lang="en-US" smtClean="0"/>
              <a:pPr/>
              <a:t>79</a:t>
            </a:fld>
            <a:endParaRPr lang="en-US"/>
          </a:p>
        </p:txBody>
      </p:sp>
    </p:spTree>
    <p:extLst>
      <p:ext uri="{BB962C8B-B14F-4D97-AF65-F5344CB8AC3E}">
        <p14:creationId xmlns:p14="http://schemas.microsoft.com/office/powerpoint/2010/main" val="3280749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Sharing controlled vocabularies: </a:t>
            </a:r>
            <a:r>
              <a:rPr lang="en-US" dirty="0" smtClean="0">
                <a:hlinkClick r:id="rId3"/>
              </a:rPr>
              <a:t>AAT</a:t>
            </a:r>
            <a:endParaRPr lang="en-US" dirty="0"/>
          </a:p>
        </p:txBody>
      </p:sp>
      <p:pic>
        <p:nvPicPr>
          <p:cNvPr id="6" name="Content Placeholder 5" descr="screen shot of AAT term pocket statues"/>
          <p:cNvPicPr>
            <a:picLocks noGrp="1" noChangeAspect="1"/>
          </p:cNvPicPr>
          <p:nvPr>
            <p:ph idx="1"/>
          </p:nvPr>
        </p:nvPicPr>
        <p:blipFill>
          <a:blip r:embed="rId4" cstate="print"/>
          <a:stretch>
            <a:fillRect/>
          </a:stretch>
        </p:blipFill>
        <p:spPr>
          <a:xfrm>
            <a:off x="1267914" y="1690688"/>
            <a:ext cx="8714286" cy="1790476"/>
          </a:xfrm>
          <a:prstGeom prst="rect">
            <a:avLst/>
          </a:prstGeom>
        </p:spPr>
      </p:pic>
      <p:sp>
        <p:nvSpPr>
          <p:cNvPr id="4" name="Footer Placeholder 3"/>
          <p:cNvSpPr>
            <a:spLocks noGrp="1"/>
          </p:cNvSpPr>
          <p:nvPr>
            <p:ph type="ftr" sz="quarter" idx="11"/>
          </p:nvPr>
        </p:nvSpPr>
        <p:spPr/>
        <p:txBody>
          <a:bodyPr/>
          <a:lstStyle/>
          <a:p>
            <a:r>
              <a:rPr lang="en-US" dirty="0" smtClean="0"/>
              <a:t>LODLAMTO 2016 - Introducing LOD</a:t>
            </a:r>
            <a:endParaRPr lang="en-US" dirty="0"/>
          </a:p>
        </p:txBody>
      </p:sp>
      <p:sp>
        <p:nvSpPr>
          <p:cNvPr id="5" name="Slide Number Placeholder 4"/>
          <p:cNvSpPr>
            <a:spLocks noGrp="1"/>
          </p:cNvSpPr>
          <p:nvPr>
            <p:ph type="sldNum" sz="quarter" idx="12"/>
          </p:nvPr>
        </p:nvSpPr>
        <p:spPr/>
        <p:txBody>
          <a:bodyPr/>
          <a:lstStyle/>
          <a:p>
            <a:fld id="{B01839D2-83C5-4C18-9B9F-657AE14E9527}" type="slidenum">
              <a:rPr lang="en-US" smtClean="0"/>
              <a:pPr/>
              <a:t>8</a:t>
            </a:fld>
            <a:endParaRPr lang="en-US" dirty="0"/>
          </a:p>
        </p:txBody>
      </p:sp>
      <p:pic>
        <p:nvPicPr>
          <p:cNvPr id="7" name="Picture 6" descr="hierarchy for AAT term pocket statues"/>
          <p:cNvPicPr>
            <a:picLocks noChangeAspect="1"/>
          </p:cNvPicPr>
          <p:nvPr/>
        </p:nvPicPr>
        <p:blipFill>
          <a:blip r:embed="rId5" cstate="print"/>
          <a:stretch>
            <a:fillRect/>
          </a:stretch>
        </p:blipFill>
        <p:spPr>
          <a:xfrm>
            <a:off x="2529819" y="3337302"/>
            <a:ext cx="6190476" cy="2457143"/>
          </a:xfrm>
          <a:prstGeom prst="rect">
            <a:avLst/>
          </a:prstGeom>
        </p:spPr>
      </p:pic>
    </p:spTree>
    <p:extLst>
      <p:ext uri="{BB962C8B-B14F-4D97-AF65-F5344CB8AC3E}">
        <p14:creationId xmlns:p14="http://schemas.microsoft.com/office/powerpoint/2010/main" val="428320812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8383" y="186221"/>
            <a:ext cx="10515600" cy="628788"/>
          </a:xfrm>
        </p:spPr>
        <p:txBody>
          <a:bodyPr>
            <a:normAutofit fontScale="90000"/>
          </a:bodyPr>
          <a:lstStyle/>
          <a:p>
            <a:r>
              <a:rPr lang="en-CA" dirty="0" smtClean="0"/>
              <a:t>Thank you!</a:t>
            </a:r>
            <a:endParaRPr lang="en-CA" dirty="0"/>
          </a:p>
        </p:txBody>
      </p:sp>
      <p:sp>
        <p:nvSpPr>
          <p:cNvPr id="3" name="Content Placeholder 2"/>
          <p:cNvSpPr>
            <a:spLocks noGrp="1"/>
          </p:cNvSpPr>
          <p:nvPr>
            <p:ph idx="1"/>
          </p:nvPr>
        </p:nvSpPr>
        <p:spPr>
          <a:xfrm>
            <a:off x="838200" y="1093304"/>
            <a:ext cx="10515600" cy="5083659"/>
          </a:xfrm>
        </p:spPr>
        <p:txBody>
          <a:bodyPr>
            <a:normAutofit fontScale="77500" lnSpcReduction="20000"/>
          </a:bodyPr>
          <a:lstStyle/>
          <a:p>
            <a:pPr marL="0" indent="0">
              <a:buNone/>
            </a:pPr>
            <a:r>
              <a:rPr lang="en-US" dirty="0" smtClean="0"/>
              <a:t>Thank you to fellow #</a:t>
            </a:r>
            <a:r>
              <a:rPr lang="en-US" dirty="0" err="1" smtClean="0"/>
              <a:t>mashcat</a:t>
            </a:r>
            <a:r>
              <a:rPr lang="en-US" dirty="0" smtClean="0"/>
              <a:t> folks, especially Galen Charlton and Ruth Tillman (for slide review) and Dorothea </a:t>
            </a:r>
            <a:r>
              <a:rPr lang="en-US" dirty="0" err="1" smtClean="0"/>
              <a:t>Salo</a:t>
            </a:r>
            <a:r>
              <a:rPr lang="en-US" dirty="0" smtClean="0"/>
              <a:t> (for the yarn game)</a:t>
            </a:r>
            <a:endParaRPr lang="en-CA" dirty="0" smtClean="0"/>
          </a:p>
          <a:p>
            <a:pPr marL="0" indent="0">
              <a:buNone/>
            </a:pPr>
            <a:endParaRPr lang="en-CA" dirty="0" smtClean="0"/>
          </a:p>
          <a:p>
            <a:pPr marL="0" indent="0">
              <a:buNone/>
            </a:pPr>
            <a:r>
              <a:rPr lang="en-CA" dirty="0" smtClean="0"/>
              <a:t>Big thank you to Stacy Allison-Cassin, Dan Scott and Christina Harlow who shared their thoughts on workshop content.</a:t>
            </a:r>
          </a:p>
          <a:p>
            <a:pPr marL="0" indent="0">
              <a:buNone/>
            </a:pPr>
            <a:endParaRPr lang="en-CA" dirty="0" smtClean="0"/>
          </a:p>
          <a:p>
            <a:pPr marL="0" indent="0">
              <a:buNone/>
            </a:pPr>
            <a:r>
              <a:rPr lang="en-CA" dirty="0" smtClean="0"/>
              <a:t>Alison Hitchens</a:t>
            </a:r>
          </a:p>
          <a:p>
            <a:pPr marL="0" indent="0">
              <a:buNone/>
            </a:pPr>
            <a:r>
              <a:rPr lang="en-CA" dirty="0" smtClean="0"/>
              <a:t>Acting Associate University Librarian, Research &amp; Digital Discovery Services</a:t>
            </a:r>
            <a:endParaRPr lang="en-CA" dirty="0"/>
          </a:p>
          <a:p>
            <a:pPr marL="0" indent="0">
              <a:buNone/>
            </a:pPr>
            <a:r>
              <a:rPr lang="en-CA" dirty="0" smtClean="0"/>
              <a:t>University of Waterloo Library</a:t>
            </a:r>
          </a:p>
          <a:p>
            <a:pPr marL="0" indent="0">
              <a:buNone/>
            </a:pPr>
            <a:r>
              <a:rPr lang="en-CA" dirty="0" smtClean="0">
                <a:hlinkClick r:id="rId2"/>
              </a:rPr>
              <a:t>E-mail</a:t>
            </a:r>
            <a:r>
              <a:rPr lang="en-CA" dirty="0" smtClean="0"/>
              <a:t> (ahitchen@uwaterloo.ca)</a:t>
            </a:r>
          </a:p>
          <a:p>
            <a:pPr marL="0" indent="0">
              <a:buNone/>
            </a:pPr>
            <a:r>
              <a:rPr lang="en-CA" dirty="0" smtClean="0"/>
              <a:t>Twitter: </a:t>
            </a:r>
            <a:r>
              <a:rPr lang="en-CA" dirty="0" smtClean="0">
                <a:hlinkClick r:id="rId3"/>
              </a:rPr>
              <a:t>@ahitchens</a:t>
            </a:r>
            <a:endParaRPr lang="en-CA" dirty="0" smtClean="0"/>
          </a:p>
          <a:p>
            <a:pPr marL="0" indent="0">
              <a:buNone/>
            </a:pPr>
            <a:r>
              <a:rPr lang="en-CA" dirty="0" smtClean="0">
                <a:hlinkClick r:id="rId4"/>
              </a:rPr>
              <a:t>Slideshare (</a:t>
            </a:r>
            <a:r>
              <a:rPr lang="en-CA" dirty="0" err="1" smtClean="0">
                <a:hlinkClick r:id="rId4"/>
              </a:rPr>
              <a:t>aehitchens</a:t>
            </a:r>
            <a:r>
              <a:rPr lang="en-CA" dirty="0" smtClean="0">
                <a:hlinkClick r:id="rId4"/>
              </a:rPr>
              <a:t>)</a:t>
            </a:r>
            <a:endParaRPr lang="en-CA" dirty="0" smtClean="0"/>
          </a:p>
          <a:p>
            <a:pPr marL="0" indent="0">
              <a:buNone/>
            </a:pPr>
            <a:endParaRPr lang="en-CA" dirty="0" smtClean="0"/>
          </a:p>
          <a:p>
            <a:pPr marL="0" indent="0">
              <a:buNone/>
            </a:pPr>
            <a:r>
              <a:rPr lang="en-US" dirty="0" smtClean="0"/>
              <a:t>This </a:t>
            </a:r>
            <a:r>
              <a:rPr lang="en-US" dirty="0"/>
              <a:t>work is licensed under a </a:t>
            </a:r>
            <a:r>
              <a:rPr lang="en-US" dirty="0">
                <a:hlinkClick r:id="rId5"/>
              </a:rPr>
              <a:t>Creative Commons Attribution-</a:t>
            </a:r>
            <a:r>
              <a:rPr lang="en-US" dirty="0" err="1">
                <a:hlinkClick r:id="rId5"/>
              </a:rPr>
              <a:t>ShareAlike</a:t>
            </a:r>
            <a:r>
              <a:rPr lang="en-US" dirty="0">
                <a:hlinkClick r:id="rId5"/>
              </a:rPr>
              <a:t> 4.0 International License</a:t>
            </a:r>
            <a:r>
              <a:rPr lang="en-US" dirty="0" smtClean="0"/>
              <a:t>.</a:t>
            </a:r>
          </a:p>
          <a:p>
            <a:pPr marL="0" indent="0">
              <a:buNone/>
            </a:pPr>
            <a:endParaRPr lang="en-US" dirty="0" smtClean="0"/>
          </a:p>
          <a:p>
            <a:pPr marL="0" indent="0">
              <a:buNone/>
            </a:pPr>
            <a:endParaRPr lang="en-CA" dirty="0"/>
          </a:p>
        </p:txBody>
      </p:sp>
      <p:sp>
        <p:nvSpPr>
          <p:cNvPr id="6" name="Footer Placeholder 5"/>
          <p:cNvSpPr>
            <a:spLocks noGrp="1"/>
          </p:cNvSpPr>
          <p:nvPr>
            <p:ph type="ftr" sz="quarter" idx="11"/>
          </p:nvPr>
        </p:nvSpPr>
        <p:spPr/>
        <p:txBody>
          <a:bodyPr/>
          <a:lstStyle/>
          <a:p>
            <a:r>
              <a:rPr lang="en-US" smtClean="0"/>
              <a:t>LODLAMTO 2016 - Introducing LOD</a:t>
            </a:r>
            <a:endParaRPr lang="en-US"/>
          </a:p>
        </p:txBody>
      </p:sp>
      <p:sp>
        <p:nvSpPr>
          <p:cNvPr id="4" name="Slide Number Placeholder 3"/>
          <p:cNvSpPr>
            <a:spLocks noGrp="1"/>
          </p:cNvSpPr>
          <p:nvPr>
            <p:ph type="sldNum" sz="quarter" idx="12"/>
          </p:nvPr>
        </p:nvSpPr>
        <p:spPr/>
        <p:txBody>
          <a:bodyPr/>
          <a:lstStyle/>
          <a:p>
            <a:fld id="{C06371AA-6CC3-49D3-BCC2-49F0C97B286E}" type="slidenum">
              <a:rPr lang="en-CA" smtClean="0"/>
              <a:pPr/>
              <a:t>80</a:t>
            </a:fld>
            <a:endParaRPr lang="en-CA" dirty="0"/>
          </a:p>
        </p:txBody>
      </p:sp>
      <p:pic>
        <p:nvPicPr>
          <p:cNvPr id="5" name="Picture 2" descr="Creative Commons Licens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44180" y="4242493"/>
            <a:ext cx="2286000" cy="805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15649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563562"/>
          </a:xfrm>
        </p:spPr>
        <p:txBody>
          <a:bodyPr>
            <a:normAutofit fontScale="90000"/>
          </a:bodyPr>
          <a:lstStyle/>
          <a:p>
            <a:r>
              <a:rPr lang="en-US" sz="3600" dirty="0" smtClean="0"/>
              <a:t>Some General Linked Data Resources</a:t>
            </a:r>
            <a:endParaRPr lang="en-CA" sz="3600" dirty="0"/>
          </a:p>
        </p:txBody>
      </p:sp>
      <p:sp>
        <p:nvSpPr>
          <p:cNvPr id="3" name="Content Placeholder 2"/>
          <p:cNvSpPr>
            <a:spLocks noGrp="1"/>
          </p:cNvSpPr>
          <p:nvPr>
            <p:ph idx="1"/>
          </p:nvPr>
        </p:nvSpPr>
        <p:spPr>
          <a:xfrm>
            <a:off x="609600" y="990600"/>
            <a:ext cx="10972800" cy="5638800"/>
          </a:xfrm>
        </p:spPr>
        <p:txBody>
          <a:bodyPr>
            <a:normAutofit fontScale="70000" lnSpcReduction="20000"/>
          </a:bodyPr>
          <a:lstStyle/>
          <a:p>
            <a:pPr marL="0" indent="0">
              <a:buNone/>
            </a:pPr>
            <a:r>
              <a:rPr lang="en-US" dirty="0"/>
              <a:t>Tim Berners-Lee (2009) The next web. A TED talk, February 2009. access at </a:t>
            </a:r>
            <a:r>
              <a:rPr lang="en-US" u="sng" dirty="0">
                <a:hlinkClick r:id="rId3"/>
              </a:rPr>
              <a:t>http://www.ted.com/talks/tim_berners_lee_on_the_next_web.html</a:t>
            </a:r>
            <a:r>
              <a:rPr lang="en-US" dirty="0"/>
              <a:t> (open access</a:t>
            </a:r>
            <a:r>
              <a:rPr lang="en-US" dirty="0" smtClean="0"/>
              <a:t>)</a:t>
            </a:r>
          </a:p>
          <a:p>
            <a:pPr marL="0" indent="0">
              <a:buNone/>
            </a:pPr>
            <a:endParaRPr lang="en-US" dirty="0" smtClean="0"/>
          </a:p>
          <a:p>
            <a:pPr marL="0" indent="0">
              <a:buNone/>
            </a:pPr>
            <a:r>
              <a:rPr lang="en-US" dirty="0"/>
              <a:t>Karen Coyle (2012). “Is linked data the answer?” Coyle’s Information Thurs. Oct. 18, 2012. </a:t>
            </a:r>
            <a:r>
              <a:rPr lang="en-US" u="sng" dirty="0">
                <a:hlinkClick r:id="rId4"/>
              </a:rPr>
              <a:t>http://kcoyle.blogspot.ca/2012/10/is-linked-data-answer.html</a:t>
            </a:r>
            <a:r>
              <a:rPr lang="en-US" dirty="0"/>
              <a:t> (open access</a:t>
            </a:r>
            <a:r>
              <a:rPr lang="en-US" dirty="0" smtClean="0"/>
              <a:t>)</a:t>
            </a:r>
          </a:p>
          <a:p>
            <a:pPr marL="0" indent="0">
              <a:buNone/>
            </a:pPr>
            <a:endParaRPr lang="en-US" dirty="0" smtClean="0"/>
          </a:p>
          <a:p>
            <a:pPr marL="0" indent="0">
              <a:buNone/>
            </a:pPr>
            <a:r>
              <a:rPr lang="en-US" dirty="0"/>
              <a:t>Karen </a:t>
            </a:r>
            <a:r>
              <a:rPr lang="en-US" dirty="0" smtClean="0"/>
              <a:t>Coyle (2010). </a:t>
            </a:r>
            <a:r>
              <a:rPr lang="en-US" dirty="0"/>
              <a:t>Understanding the semantic web: bibliographic data and metadata. Chicago: American Library </a:t>
            </a:r>
            <a:r>
              <a:rPr lang="en-US" dirty="0" smtClean="0"/>
              <a:t>Association (Library </a:t>
            </a:r>
            <a:r>
              <a:rPr lang="en-US" dirty="0"/>
              <a:t>Technology reports ; v. 46, no. 1) </a:t>
            </a:r>
            <a:r>
              <a:rPr lang="en-US" dirty="0">
                <a:hlinkClick r:id="rId5"/>
              </a:rPr>
              <a:t>https://</a:t>
            </a:r>
            <a:r>
              <a:rPr lang="en-US" dirty="0" smtClean="0">
                <a:hlinkClick r:id="rId5"/>
              </a:rPr>
              <a:t>journals.ala.org/ltr/issue/view/177</a:t>
            </a:r>
            <a:r>
              <a:rPr lang="en-US" dirty="0" smtClean="0"/>
              <a:t> (</a:t>
            </a:r>
            <a:r>
              <a:rPr lang="en-US" dirty="0"/>
              <a:t>subscription </a:t>
            </a:r>
            <a:r>
              <a:rPr lang="en-US" dirty="0"/>
              <a:t>required</a:t>
            </a:r>
            <a:r>
              <a:rPr lang="en-US" dirty="0" smtClean="0"/>
              <a:t>)</a:t>
            </a:r>
          </a:p>
          <a:p>
            <a:pPr marL="0" indent="0">
              <a:buNone/>
            </a:pPr>
            <a:endParaRPr lang="en-US" dirty="0" smtClean="0"/>
          </a:p>
          <a:p>
            <a:pPr marL="0" indent="0">
              <a:buNone/>
            </a:pPr>
            <a:r>
              <a:rPr lang="en-US" dirty="0"/>
              <a:t>Tom Heath and Christian Bizer (2011) Linked Data: Evolving the Web into a Global Data Space (1st edition). Synthesis Lectures on the Semantic Web: Theory and Technology, 1:1, 1-136. Morgan &amp; Claypool. </a:t>
            </a:r>
            <a:r>
              <a:rPr lang="en-US" u="sng" dirty="0">
                <a:hlinkClick r:id="rId6"/>
              </a:rPr>
              <a:t>http://linkeddatabook.com/editions/1.0/</a:t>
            </a:r>
            <a:r>
              <a:rPr lang="en-US" dirty="0"/>
              <a:t> (open access</a:t>
            </a:r>
            <a:r>
              <a:rPr lang="en-US" dirty="0" smtClean="0"/>
              <a:t>)</a:t>
            </a:r>
          </a:p>
          <a:p>
            <a:pPr marL="0" indent="0">
              <a:buNone/>
            </a:pPr>
            <a:endParaRPr lang="en-US" dirty="0" smtClean="0"/>
          </a:p>
          <a:p>
            <a:pPr marL="0" indent="0">
              <a:buNone/>
            </a:pPr>
            <a:r>
              <a:rPr lang="en-US" dirty="0"/>
              <a:t>Linked Data: Connect Distributed Data Across the Web </a:t>
            </a:r>
            <a:r>
              <a:rPr lang="en-US" dirty="0">
                <a:hlinkClick r:id="rId7"/>
              </a:rPr>
              <a:t>http://linkeddata.org</a:t>
            </a:r>
            <a:r>
              <a:rPr lang="en-US" dirty="0" smtClean="0">
                <a:hlinkClick r:id="rId7"/>
              </a:rPr>
              <a:t>/</a:t>
            </a:r>
            <a:endParaRPr lang="en-US" dirty="0" smtClean="0"/>
          </a:p>
          <a:p>
            <a:pPr marL="0" indent="0">
              <a:buNone/>
            </a:pPr>
            <a:r>
              <a:rPr lang="en-US" dirty="0" smtClean="0"/>
              <a:t> </a:t>
            </a:r>
            <a:r>
              <a:rPr lang="en-US" dirty="0"/>
              <a:t>(open access) (includes the LOD Cloud diagram)</a:t>
            </a:r>
            <a:endParaRPr lang="en-US" dirty="0" smtClean="0"/>
          </a:p>
          <a:p>
            <a:pPr marL="0" indent="0">
              <a:buNone/>
            </a:pPr>
            <a:endParaRPr lang="en-US" dirty="0" smtClean="0"/>
          </a:p>
          <a:p>
            <a:pPr marL="0" indent="0">
              <a:buNone/>
            </a:pPr>
            <a:r>
              <a:rPr lang="en-US" dirty="0" smtClean="0"/>
              <a:t>W3C Working Group (2014). RDF </a:t>
            </a:r>
            <a:r>
              <a:rPr lang="en-US" dirty="0"/>
              <a:t>1.1 </a:t>
            </a:r>
            <a:r>
              <a:rPr lang="en-US" dirty="0" smtClean="0"/>
              <a:t>Primer</a:t>
            </a:r>
            <a:r>
              <a:rPr lang="en-US" dirty="0"/>
              <a:t>. </a:t>
            </a:r>
            <a:r>
              <a:rPr lang="en-US" dirty="0">
                <a:hlinkClick r:id="rId8"/>
              </a:rPr>
              <a:t>http://www.w3.org/TR/rdf11-primer</a:t>
            </a:r>
            <a:r>
              <a:rPr lang="en-US" dirty="0" smtClean="0">
                <a:hlinkClick r:id="rId8"/>
              </a:rPr>
              <a:t>/</a:t>
            </a:r>
            <a:r>
              <a:rPr lang="en-US" dirty="0" smtClean="0"/>
              <a:t> (open access)</a:t>
            </a:r>
            <a:endParaRPr lang="en-CA" dirty="0"/>
          </a:p>
        </p:txBody>
      </p:sp>
      <p:sp>
        <p:nvSpPr>
          <p:cNvPr id="4" name="Slide Number Placeholder 3"/>
          <p:cNvSpPr>
            <a:spLocks noGrp="1"/>
          </p:cNvSpPr>
          <p:nvPr>
            <p:ph type="sldNum" sz="quarter" idx="12"/>
          </p:nvPr>
        </p:nvSpPr>
        <p:spPr/>
        <p:txBody>
          <a:bodyPr/>
          <a:lstStyle/>
          <a:p>
            <a:fld id="{C06371AA-6CC3-49D3-BCC2-49F0C97B286E}" type="slidenum">
              <a:rPr lang="en-CA" smtClean="0"/>
              <a:pPr/>
              <a:t>81</a:t>
            </a:fld>
            <a:endParaRPr lang="en-CA" dirty="0"/>
          </a:p>
        </p:txBody>
      </p:sp>
    </p:spTree>
    <p:extLst>
      <p:ext uri="{BB962C8B-B14F-4D97-AF65-F5344CB8AC3E}">
        <p14:creationId xmlns:p14="http://schemas.microsoft.com/office/powerpoint/2010/main" val="177761511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487362"/>
          </a:xfrm>
        </p:spPr>
        <p:txBody>
          <a:bodyPr>
            <a:normAutofit fontScale="90000"/>
          </a:bodyPr>
          <a:lstStyle/>
          <a:p>
            <a:r>
              <a:rPr lang="en-US" sz="3600" dirty="0" smtClean="0"/>
              <a:t>Some LODLAM Projects</a:t>
            </a:r>
            <a:endParaRPr lang="en-CA" sz="3600" dirty="0"/>
          </a:p>
        </p:txBody>
      </p:sp>
      <p:sp>
        <p:nvSpPr>
          <p:cNvPr id="3" name="Content Placeholder 2"/>
          <p:cNvSpPr>
            <a:spLocks noGrp="1"/>
          </p:cNvSpPr>
          <p:nvPr>
            <p:ph idx="1"/>
          </p:nvPr>
        </p:nvSpPr>
        <p:spPr>
          <a:xfrm>
            <a:off x="609600" y="990600"/>
            <a:ext cx="10972800" cy="5791200"/>
          </a:xfrm>
        </p:spPr>
        <p:txBody>
          <a:bodyPr>
            <a:normAutofit fontScale="70000" lnSpcReduction="20000"/>
          </a:bodyPr>
          <a:lstStyle/>
          <a:p>
            <a:pPr marL="0" indent="0">
              <a:buNone/>
            </a:pPr>
            <a:r>
              <a:rPr lang="en-US" dirty="0"/>
              <a:t>Sean Aery (2014) Schema.org and Google for Local Discovery: Some Key Takeaways. Blog post 2014-03-27 </a:t>
            </a:r>
            <a:r>
              <a:rPr lang="en-US" u="sng" dirty="0">
                <a:hlinkClick r:id="rId2"/>
              </a:rPr>
              <a:t>http://blogs.library.duke.edu/bitstreams/2014/03/27/schema-org-and-google-for-local-discovery-some-key-takeaways/</a:t>
            </a:r>
            <a:r>
              <a:rPr lang="en-US" dirty="0"/>
              <a:t> (open access</a:t>
            </a:r>
            <a:r>
              <a:rPr lang="en-US" dirty="0" smtClean="0"/>
              <a:t>)</a:t>
            </a:r>
          </a:p>
          <a:p>
            <a:pPr marL="0" indent="0">
              <a:buNone/>
            </a:pPr>
            <a:endParaRPr lang="en-CA" dirty="0"/>
          </a:p>
          <a:p>
            <a:pPr marL="0" indent="0">
              <a:buNone/>
            </a:pPr>
            <a:r>
              <a:rPr lang="en-CA" dirty="0"/>
              <a:t>Jennifer Bowen, Philip E Schreur (2012). Linked Data for Libraries: Why should we care? Where should we start? CNI, April 2-3 2012 Baltimore, Maryland </a:t>
            </a:r>
            <a:r>
              <a:rPr lang="en-CA" u="sng" dirty="0">
                <a:hlinkClick r:id="rId3"/>
              </a:rPr>
              <a:t>http://www.cni.org/topics/information-access-retrieval/linked-data-for-libraries/</a:t>
            </a:r>
            <a:r>
              <a:rPr lang="en-CA" dirty="0"/>
              <a:t> (open access video</a:t>
            </a:r>
            <a:r>
              <a:rPr lang="en-CA" dirty="0" smtClean="0"/>
              <a:t>)</a:t>
            </a:r>
          </a:p>
          <a:p>
            <a:pPr marL="0" indent="0">
              <a:buNone/>
            </a:pPr>
            <a:endParaRPr lang="en-US" dirty="0"/>
          </a:p>
          <a:p>
            <a:pPr marL="0" indent="0">
              <a:buNone/>
            </a:pPr>
            <a:r>
              <a:rPr lang="en-US" dirty="0"/>
              <a:t>Case Study: King’s College London Boosts Access to its Archives with Linked Open Data (2014) </a:t>
            </a:r>
            <a:r>
              <a:rPr lang="en-US" u="sng" dirty="0">
                <a:hlinkClick r:id="rId4"/>
              </a:rPr>
              <a:t>http://www.theeuropeanlibrary.org/tel4/newsitem/5700</a:t>
            </a:r>
            <a:r>
              <a:rPr lang="en-US" dirty="0"/>
              <a:t> (open access)</a:t>
            </a:r>
            <a:endParaRPr lang="en-CA" dirty="0"/>
          </a:p>
          <a:p>
            <a:pPr marL="0" indent="0">
              <a:buNone/>
            </a:pPr>
            <a:endParaRPr lang="en-US" dirty="0" smtClean="0"/>
          </a:p>
          <a:p>
            <a:pPr marL="0" indent="0">
              <a:buNone/>
            </a:pPr>
            <a:r>
              <a:rPr lang="en-US" dirty="0" smtClean="0"/>
              <a:t>Jason Clark </a:t>
            </a:r>
            <a:r>
              <a:rPr lang="en-US" dirty="0"/>
              <a:t>and Scott W.H. Young. Linked Data is People: using linked data to reshape the library staff directory. Presented at ACCESS 2014, Calgary, Alberta </a:t>
            </a:r>
          </a:p>
          <a:p>
            <a:pPr marL="0" indent="0">
              <a:buNone/>
            </a:pPr>
            <a:r>
              <a:rPr lang="en-US" dirty="0">
                <a:hlinkClick r:id="rId5"/>
              </a:rPr>
              <a:t>http://</a:t>
            </a:r>
            <a:r>
              <a:rPr lang="en-US" dirty="0" smtClean="0">
                <a:hlinkClick r:id="rId5"/>
              </a:rPr>
              <a:t>slides.com/swyoung/access-2014-linked-data-is-people/embed?style=light</a:t>
            </a:r>
            <a:r>
              <a:rPr lang="en-US" dirty="0" smtClean="0"/>
              <a:t> (open access)</a:t>
            </a:r>
          </a:p>
          <a:p>
            <a:pPr marL="0" indent="0">
              <a:buNone/>
            </a:pPr>
            <a:endParaRPr lang="en-US" dirty="0"/>
          </a:p>
          <a:p>
            <a:pPr marL="0" indent="0">
              <a:buNone/>
            </a:pPr>
            <a:r>
              <a:rPr lang="en-US" dirty="0" smtClean="0"/>
              <a:t>James </a:t>
            </a:r>
            <a:r>
              <a:rPr lang="en-US" dirty="0"/>
              <a:t>Cuno. Art &amp; Architecture Thesaurus Now Available as Linked Open Data. Blog post 2014/02/14 </a:t>
            </a:r>
            <a:r>
              <a:rPr lang="en-US" u="sng" dirty="0">
                <a:hlinkClick r:id="rId6"/>
              </a:rPr>
              <a:t>http://blogs.getty.edu/iris/art-architecture-thesaurus-now-available-as-linked-open-data/</a:t>
            </a:r>
            <a:r>
              <a:rPr lang="en-US" dirty="0"/>
              <a:t> (open access)</a:t>
            </a:r>
            <a:endParaRPr lang="en-CA" dirty="0"/>
          </a:p>
          <a:p>
            <a:pPr marL="0" indent="0">
              <a:buNone/>
            </a:pPr>
            <a:endParaRPr lang="en-US" dirty="0" smtClean="0"/>
          </a:p>
        </p:txBody>
      </p:sp>
      <p:sp>
        <p:nvSpPr>
          <p:cNvPr id="4" name="Slide Number Placeholder 3"/>
          <p:cNvSpPr>
            <a:spLocks noGrp="1"/>
          </p:cNvSpPr>
          <p:nvPr>
            <p:ph type="sldNum" sz="quarter" idx="12"/>
          </p:nvPr>
        </p:nvSpPr>
        <p:spPr/>
        <p:txBody>
          <a:bodyPr/>
          <a:lstStyle/>
          <a:p>
            <a:fld id="{C06371AA-6CC3-49D3-BCC2-49F0C97B286E}" type="slidenum">
              <a:rPr lang="en-CA" smtClean="0"/>
              <a:pPr/>
              <a:t>82</a:t>
            </a:fld>
            <a:endParaRPr lang="en-CA" dirty="0"/>
          </a:p>
        </p:txBody>
      </p:sp>
    </p:spTree>
    <p:extLst>
      <p:ext uri="{BB962C8B-B14F-4D97-AF65-F5344CB8AC3E}">
        <p14:creationId xmlns:p14="http://schemas.microsoft.com/office/powerpoint/2010/main" val="225786114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Some LODLAM Projects</a:t>
            </a:r>
            <a:endParaRPr lang="en-CA" sz="3600"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smtClean="0"/>
              <a:t>Food </a:t>
            </a:r>
            <a:r>
              <a:rPr lang="en-US" dirty="0"/>
              <a:t>and Agriculture Organization of the United Nations (2014). AGRIS 2.0 </a:t>
            </a:r>
            <a:r>
              <a:rPr lang="en-US" u="sng" dirty="0">
                <a:hlinkClick r:id="rId2"/>
              </a:rPr>
              <a:t>http://aims.fao.org/openagris</a:t>
            </a:r>
            <a:r>
              <a:rPr lang="en-US" dirty="0"/>
              <a:t> (open access)</a:t>
            </a:r>
            <a:endParaRPr lang="en-CA" dirty="0"/>
          </a:p>
          <a:p>
            <a:pPr marL="0" indent="0">
              <a:buNone/>
            </a:pPr>
            <a:endParaRPr lang="en-US" dirty="0" smtClean="0"/>
          </a:p>
          <a:p>
            <a:pPr marL="0" indent="0">
              <a:buNone/>
            </a:pPr>
            <a:r>
              <a:rPr lang="en-US" dirty="0" smtClean="0"/>
              <a:t>Mark Jordan. </a:t>
            </a:r>
            <a:r>
              <a:rPr lang="en-US" dirty="0"/>
              <a:t>easyLOD </a:t>
            </a:r>
            <a:r>
              <a:rPr lang="en-US" u="sng" dirty="0">
                <a:hlinkClick r:id="rId3"/>
              </a:rPr>
              <a:t>https://github.com/mjordan/easyLOD</a:t>
            </a:r>
            <a:r>
              <a:rPr lang="en-US" dirty="0"/>
              <a:t> (open access software</a:t>
            </a:r>
            <a:r>
              <a:rPr lang="en-US" dirty="0" smtClean="0"/>
              <a:t>)</a:t>
            </a:r>
          </a:p>
          <a:p>
            <a:pPr marL="0" indent="0">
              <a:buNone/>
            </a:pPr>
            <a:endParaRPr lang="en-US" dirty="0"/>
          </a:p>
          <a:p>
            <a:pPr marL="0" indent="0">
              <a:buNone/>
            </a:pPr>
            <a:r>
              <a:rPr lang="en-US" dirty="0"/>
              <a:t>IGeLU/ELUNA Special Interest Working Group on Linked Open Data </a:t>
            </a:r>
            <a:r>
              <a:rPr lang="en-US" dirty="0">
                <a:hlinkClick r:id="rId4"/>
              </a:rPr>
              <a:t>http://</a:t>
            </a:r>
            <a:r>
              <a:rPr lang="en-US" dirty="0" smtClean="0">
                <a:hlinkClick r:id="rId4"/>
              </a:rPr>
              <a:t>igelu.org/special-interests/lod</a:t>
            </a:r>
            <a:r>
              <a:rPr lang="en-US" dirty="0" smtClean="0"/>
              <a:t> </a:t>
            </a:r>
            <a:r>
              <a:rPr lang="en-US" dirty="0"/>
              <a:t>(partially open access</a:t>
            </a:r>
            <a:r>
              <a:rPr lang="en-US" dirty="0" smtClean="0"/>
              <a:t>)</a:t>
            </a:r>
          </a:p>
          <a:p>
            <a:pPr marL="0" indent="0">
              <a:buNone/>
            </a:pPr>
            <a:endParaRPr lang="en-US" dirty="0" smtClean="0"/>
          </a:p>
          <a:p>
            <a:pPr marL="0" indent="0">
              <a:buNone/>
            </a:pPr>
            <a:r>
              <a:rPr lang="en-US" dirty="0"/>
              <a:t>Lukas Koster (2013). “The Poor Person’s Linked Open Data Workbench: Using Discovery Tools for Presenting Integrated Information” in Commonplace.net Nov. 11, 2013 </a:t>
            </a:r>
            <a:r>
              <a:rPr lang="en-US" u="sng" dirty="0">
                <a:hlinkClick r:id="rId5"/>
              </a:rPr>
              <a:t>http://commonplace.net/2013/11/the-poor-persons-linked-open-data-workbench/</a:t>
            </a:r>
            <a:r>
              <a:rPr lang="en-US" dirty="0"/>
              <a:t> (open access)</a:t>
            </a:r>
          </a:p>
          <a:p>
            <a:pPr marL="0" indent="0">
              <a:buNone/>
            </a:pPr>
            <a:endParaRPr lang="en-US" dirty="0"/>
          </a:p>
          <a:p>
            <a:pPr marL="0" indent="0">
              <a:buNone/>
            </a:pPr>
            <a:r>
              <a:rPr lang="en-US" dirty="0"/>
              <a:t>Ulrike </a:t>
            </a:r>
            <a:r>
              <a:rPr lang="en-US" dirty="0" err="1"/>
              <a:t>Krabo</a:t>
            </a:r>
            <a:r>
              <a:rPr lang="en-US" dirty="0"/>
              <a:t> (2011). Exploiting DBPedia for use in Primo. Presentation at IGeLU 2011 Haifa </a:t>
            </a:r>
            <a:r>
              <a:rPr lang="en-US" u="sng" dirty="0">
                <a:hlinkClick r:id="rId6"/>
              </a:rPr>
              <a:t>http://igelu.org/wp-content/uploads/2011/09/igelu11_dbpedia_integration_in_primo-Krabo.pdf</a:t>
            </a:r>
            <a:r>
              <a:rPr lang="en-US" dirty="0"/>
              <a:t> (open access)</a:t>
            </a:r>
            <a:endParaRPr lang="en-CA" dirty="0"/>
          </a:p>
        </p:txBody>
      </p:sp>
      <p:sp>
        <p:nvSpPr>
          <p:cNvPr id="4" name="Slide Number Placeholder 3"/>
          <p:cNvSpPr>
            <a:spLocks noGrp="1"/>
          </p:cNvSpPr>
          <p:nvPr>
            <p:ph type="sldNum" sz="quarter" idx="12"/>
          </p:nvPr>
        </p:nvSpPr>
        <p:spPr/>
        <p:txBody>
          <a:bodyPr/>
          <a:lstStyle/>
          <a:p>
            <a:fld id="{C06371AA-6CC3-49D3-BCC2-49F0C97B286E}" type="slidenum">
              <a:rPr lang="en-CA" smtClean="0"/>
              <a:pPr/>
              <a:t>83</a:t>
            </a:fld>
            <a:endParaRPr lang="en-CA" dirty="0"/>
          </a:p>
        </p:txBody>
      </p:sp>
    </p:spTree>
    <p:extLst>
      <p:ext uri="{BB962C8B-B14F-4D97-AF65-F5344CB8AC3E}">
        <p14:creationId xmlns:p14="http://schemas.microsoft.com/office/powerpoint/2010/main" val="160194473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Some more LODLAM projects</a:t>
            </a:r>
            <a:endParaRPr lang="en-CA" sz="3600" dirty="0"/>
          </a:p>
        </p:txBody>
      </p:sp>
      <p:sp>
        <p:nvSpPr>
          <p:cNvPr id="3" name="Content Placeholder 2"/>
          <p:cNvSpPr>
            <a:spLocks noGrp="1"/>
          </p:cNvSpPr>
          <p:nvPr>
            <p:ph idx="1"/>
          </p:nvPr>
        </p:nvSpPr>
        <p:spPr/>
        <p:txBody>
          <a:bodyPr>
            <a:normAutofit fontScale="47500" lnSpcReduction="20000"/>
          </a:bodyPr>
          <a:lstStyle/>
          <a:p>
            <a:pPr marL="0" indent="0">
              <a:buNone/>
            </a:pPr>
            <a:r>
              <a:rPr lang="en-US" sz="4000" dirty="0" err="1" smtClean="0"/>
              <a:t>LiAM</a:t>
            </a:r>
            <a:r>
              <a:rPr lang="en-US" sz="4000" dirty="0"/>
              <a:t>: Linked Archival Metadata  </a:t>
            </a:r>
            <a:r>
              <a:rPr lang="en-US" sz="4000" u="sng" dirty="0">
                <a:hlinkClick r:id="rId2"/>
              </a:rPr>
              <a:t>http://sites.tufts.edu/liam/2013/09/03/what-is-ld/</a:t>
            </a:r>
            <a:r>
              <a:rPr lang="en-US" sz="4000" dirty="0"/>
              <a:t> (open access)</a:t>
            </a:r>
            <a:endParaRPr lang="en-CA" sz="4000" dirty="0"/>
          </a:p>
          <a:p>
            <a:pPr marL="0" indent="0">
              <a:buNone/>
            </a:pPr>
            <a:endParaRPr lang="en-US" sz="4000" dirty="0" smtClean="0"/>
          </a:p>
          <a:p>
            <a:pPr marL="0" indent="0">
              <a:buNone/>
            </a:pPr>
            <a:r>
              <a:rPr lang="en-US" sz="4000" dirty="0" err="1"/>
              <a:t>Libhub</a:t>
            </a:r>
            <a:r>
              <a:rPr lang="en-US" sz="4000" dirty="0"/>
              <a:t> </a:t>
            </a:r>
            <a:r>
              <a:rPr lang="en-US" sz="4000" dirty="0">
                <a:hlinkClick r:id="rId3"/>
              </a:rPr>
              <a:t>http://www.libhub.org</a:t>
            </a:r>
            <a:r>
              <a:rPr lang="en-US" sz="4000" dirty="0" smtClean="0">
                <a:hlinkClick r:id="rId3"/>
              </a:rPr>
              <a:t>/</a:t>
            </a:r>
            <a:r>
              <a:rPr lang="en-US" sz="4000" dirty="0" smtClean="0"/>
              <a:t> (</a:t>
            </a:r>
            <a:r>
              <a:rPr lang="en-US" sz="4000" dirty="0"/>
              <a:t>open access)</a:t>
            </a:r>
          </a:p>
          <a:p>
            <a:pPr marL="0" indent="0">
              <a:buNone/>
            </a:pPr>
            <a:endParaRPr lang="en-US" sz="4000" dirty="0" smtClean="0"/>
          </a:p>
          <a:p>
            <a:pPr marL="0" indent="0">
              <a:buNone/>
            </a:pPr>
            <a:r>
              <a:rPr lang="en-US" sz="4000" dirty="0" smtClean="0"/>
              <a:t>Library </a:t>
            </a:r>
            <a:r>
              <a:rPr lang="en-US" sz="4000" dirty="0"/>
              <a:t>and Archives Canada (2012). Canadian Subject Headings in SKOS/RDF Format </a:t>
            </a:r>
            <a:r>
              <a:rPr lang="en-US" sz="4000" u="sng" dirty="0">
                <a:hlinkClick r:id="rId4"/>
              </a:rPr>
              <a:t>http://www.bac-lac.gc.ca/eng/news/Pages/canadian-subject-headings-skos-rdf-format.aspx</a:t>
            </a:r>
            <a:r>
              <a:rPr lang="en-US" sz="4000" dirty="0"/>
              <a:t> (open access</a:t>
            </a:r>
            <a:r>
              <a:rPr lang="en-US" sz="4000" dirty="0" smtClean="0"/>
              <a:t>)</a:t>
            </a:r>
          </a:p>
          <a:p>
            <a:pPr marL="0" indent="0">
              <a:buNone/>
            </a:pPr>
            <a:endParaRPr lang="en-US" sz="4000" dirty="0" smtClean="0"/>
          </a:p>
          <a:p>
            <a:pPr marL="0" indent="0">
              <a:buNone/>
            </a:pPr>
            <a:r>
              <a:rPr lang="en-US" sz="4000" dirty="0" smtClean="0"/>
              <a:t>Library </a:t>
            </a:r>
            <a:r>
              <a:rPr lang="en-US" sz="4000" dirty="0"/>
              <a:t>of Congress. Bibliographic Framework Initiative </a:t>
            </a:r>
            <a:r>
              <a:rPr lang="en-US" sz="4000" u="sng" dirty="0">
                <a:hlinkClick r:id="rId5"/>
              </a:rPr>
              <a:t>http://www.loc.gov/bibframe/</a:t>
            </a:r>
            <a:r>
              <a:rPr lang="en-US" sz="4000" dirty="0"/>
              <a:t> (open access</a:t>
            </a:r>
            <a:r>
              <a:rPr lang="en-US" sz="4000" dirty="0" smtClean="0"/>
              <a:t>)</a:t>
            </a:r>
          </a:p>
          <a:p>
            <a:pPr marL="0" indent="0">
              <a:buNone/>
            </a:pPr>
            <a:endParaRPr lang="en-US" sz="4000" dirty="0"/>
          </a:p>
          <a:p>
            <a:pPr marL="0" indent="0">
              <a:buNone/>
            </a:pPr>
            <a:r>
              <a:rPr lang="en-US" sz="4000" dirty="0"/>
              <a:t>Library of Congress. LC Linked Data Service: Authorities and Vocabularies </a:t>
            </a:r>
            <a:r>
              <a:rPr lang="en-US" sz="4000" u="sng" dirty="0">
                <a:hlinkClick r:id="rId6"/>
              </a:rPr>
              <a:t>http://id.loc.gov/</a:t>
            </a:r>
            <a:r>
              <a:rPr lang="en-US" sz="4000" dirty="0"/>
              <a:t> (open access</a:t>
            </a:r>
            <a:r>
              <a:rPr lang="en-US" sz="4000" dirty="0" smtClean="0"/>
              <a:t>)</a:t>
            </a:r>
            <a:endParaRPr lang="en-CA" dirty="0"/>
          </a:p>
        </p:txBody>
      </p:sp>
      <p:sp>
        <p:nvSpPr>
          <p:cNvPr id="4" name="Slide Number Placeholder 3"/>
          <p:cNvSpPr>
            <a:spLocks noGrp="1"/>
          </p:cNvSpPr>
          <p:nvPr>
            <p:ph type="sldNum" sz="quarter" idx="12"/>
          </p:nvPr>
        </p:nvSpPr>
        <p:spPr/>
        <p:txBody>
          <a:bodyPr/>
          <a:lstStyle/>
          <a:p>
            <a:fld id="{C06371AA-6CC3-49D3-BCC2-49F0C97B286E}" type="slidenum">
              <a:rPr lang="en-CA" smtClean="0"/>
              <a:pPr/>
              <a:t>84</a:t>
            </a:fld>
            <a:endParaRPr lang="en-CA" dirty="0"/>
          </a:p>
        </p:txBody>
      </p:sp>
    </p:spTree>
    <p:extLst>
      <p:ext uri="{BB962C8B-B14F-4D97-AF65-F5344CB8AC3E}">
        <p14:creationId xmlns:p14="http://schemas.microsoft.com/office/powerpoint/2010/main" val="16806135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Even more LODLAM projects</a:t>
            </a:r>
            <a:endParaRPr lang="en-CA" sz="3600" dirty="0"/>
          </a:p>
        </p:txBody>
      </p:sp>
      <p:sp>
        <p:nvSpPr>
          <p:cNvPr id="3" name="Content Placeholder 2"/>
          <p:cNvSpPr>
            <a:spLocks noGrp="1"/>
          </p:cNvSpPr>
          <p:nvPr>
            <p:ph idx="1"/>
          </p:nvPr>
        </p:nvSpPr>
        <p:spPr/>
        <p:txBody>
          <a:bodyPr>
            <a:normAutofit fontScale="55000" lnSpcReduction="20000"/>
          </a:bodyPr>
          <a:lstStyle/>
          <a:p>
            <a:pPr marL="0" indent="0">
              <a:buNone/>
            </a:pPr>
            <a:r>
              <a:rPr lang="en-US" sz="3400" dirty="0" smtClean="0"/>
              <a:t>Linked </a:t>
            </a:r>
            <a:r>
              <a:rPr lang="en-US" sz="3400" dirty="0"/>
              <a:t>Data for Libraries (LD4L) wiki (project of Cornell, Harvard, Stanford) (2014) </a:t>
            </a:r>
            <a:r>
              <a:rPr lang="en-US" sz="3400" u="sng" dirty="0">
                <a:hlinkClick r:id="rId3"/>
              </a:rPr>
              <a:t>https://wiki.duraspace.org/pages/viewpage.action?pageId=41354028</a:t>
            </a:r>
            <a:r>
              <a:rPr lang="en-US" sz="3400" dirty="0"/>
              <a:t> (open access)</a:t>
            </a:r>
            <a:endParaRPr lang="en-CA" sz="3400" dirty="0"/>
          </a:p>
          <a:p>
            <a:pPr marL="0" indent="0">
              <a:buNone/>
            </a:pPr>
            <a:endParaRPr lang="en-CA" sz="3400" dirty="0" smtClean="0"/>
          </a:p>
          <a:p>
            <a:pPr marL="0" indent="0">
              <a:buNone/>
            </a:pPr>
            <a:r>
              <a:rPr lang="en-CA" sz="3400" dirty="0" smtClean="0"/>
              <a:t>Linked </a:t>
            </a:r>
            <a:r>
              <a:rPr lang="en-CA" sz="3400" dirty="0"/>
              <a:t>Jazz  </a:t>
            </a:r>
            <a:r>
              <a:rPr lang="en-CA" sz="3400" u="sng" dirty="0">
                <a:hlinkClick r:id="rId4"/>
              </a:rPr>
              <a:t>http://vimeo.com/68308675</a:t>
            </a:r>
            <a:r>
              <a:rPr lang="en-US" sz="3400" dirty="0"/>
              <a:t> (open access video</a:t>
            </a:r>
            <a:r>
              <a:rPr lang="en-US" sz="3400" dirty="0" smtClean="0"/>
              <a:t>)</a:t>
            </a:r>
          </a:p>
          <a:p>
            <a:pPr marL="0" indent="0">
              <a:buNone/>
            </a:pPr>
            <a:endParaRPr lang="en-US" sz="3400" dirty="0" smtClean="0"/>
          </a:p>
          <a:p>
            <a:pPr marL="0" indent="0">
              <a:buNone/>
            </a:pPr>
            <a:r>
              <a:rPr lang="en-US" sz="3400" dirty="0" smtClean="0"/>
              <a:t>Meaningful </a:t>
            </a:r>
            <a:r>
              <a:rPr lang="en-US" sz="3400" dirty="0"/>
              <a:t>Concept Displays </a:t>
            </a:r>
            <a:r>
              <a:rPr lang="en-US" sz="3400" u="sng" dirty="0">
                <a:hlinkClick r:id="rId5"/>
              </a:rPr>
              <a:t>http://mcd.ischool.drexel.edu/</a:t>
            </a:r>
            <a:r>
              <a:rPr lang="en-US" sz="3400" dirty="0"/>
              <a:t> (open access)</a:t>
            </a:r>
            <a:endParaRPr lang="en-CA" sz="3400" dirty="0"/>
          </a:p>
          <a:p>
            <a:pPr marL="0" indent="0">
              <a:buNone/>
            </a:pPr>
            <a:endParaRPr lang="en-US" sz="3400" dirty="0" smtClean="0"/>
          </a:p>
          <a:p>
            <a:pPr marL="0" indent="0">
              <a:buNone/>
            </a:pPr>
            <a:r>
              <a:rPr lang="en-US" sz="3400" dirty="0" smtClean="0"/>
              <a:t>Erik </a:t>
            </a:r>
            <a:r>
              <a:rPr lang="en-US" sz="3400" dirty="0"/>
              <a:t>T. Mitchell  (2013). “Library Linked Data: Research and Adoption. Chicago: American Library Association. (Library Technology Reports v. 49, no. 5) </a:t>
            </a:r>
            <a:r>
              <a:rPr lang="en-US" sz="3400" dirty="0">
                <a:hlinkClick r:id="rId6"/>
              </a:rPr>
              <a:t>https://</a:t>
            </a:r>
            <a:r>
              <a:rPr lang="en-US" sz="3400" dirty="0" smtClean="0">
                <a:hlinkClick r:id="rId6"/>
              </a:rPr>
              <a:t>journals.ala.org/ltr/issue/view/187</a:t>
            </a:r>
            <a:r>
              <a:rPr lang="en-US" sz="3400" dirty="0" smtClean="0"/>
              <a:t> (</a:t>
            </a:r>
            <a:r>
              <a:rPr lang="en-US" sz="3400" dirty="0"/>
              <a:t>subscription </a:t>
            </a:r>
            <a:r>
              <a:rPr lang="en-US" sz="3400" dirty="0"/>
              <a:t>required</a:t>
            </a:r>
            <a:r>
              <a:rPr lang="en-US" sz="3400" dirty="0" smtClean="0"/>
              <a:t>)</a:t>
            </a:r>
          </a:p>
          <a:p>
            <a:pPr marL="0" indent="0">
              <a:buNone/>
            </a:pPr>
            <a:endParaRPr lang="en-US" sz="3400" dirty="0"/>
          </a:p>
          <a:p>
            <a:pPr marL="0" indent="0">
              <a:buNone/>
            </a:pPr>
            <a:r>
              <a:rPr lang="en-US" sz="3400" dirty="0" smtClean="0"/>
              <a:t>H.L. Moulaison and S. N. Stanley (2013). “Beyond Failure: Potentially Mitigating Failed Author Searches in the Online Library Catalog Trough the Use of Linked Data” Journal of Web Librarianship (v. 7, no. 1) p. </a:t>
            </a:r>
            <a:r>
              <a:rPr lang="en-US" sz="3400" dirty="0"/>
              <a:t>37-57. </a:t>
            </a:r>
            <a:r>
              <a:rPr lang="en-US" sz="3400" dirty="0">
                <a:hlinkClick r:id="rId7"/>
              </a:rPr>
              <a:t>http://</a:t>
            </a:r>
            <a:r>
              <a:rPr lang="en-US" sz="3400" dirty="0" smtClean="0">
                <a:hlinkClick r:id="rId7"/>
              </a:rPr>
              <a:t>resolver.scholarsportal.info/resolve/19322909/v07i0001/37_bfpmfattuold.xml</a:t>
            </a:r>
            <a:r>
              <a:rPr lang="en-US" sz="3400" dirty="0" smtClean="0"/>
              <a:t> (subscription required)</a:t>
            </a:r>
          </a:p>
          <a:p>
            <a:pPr marL="0" indent="0">
              <a:buNone/>
            </a:pPr>
            <a:endParaRPr lang="en-US" sz="3400" dirty="0"/>
          </a:p>
        </p:txBody>
      </p:sp>
      <p:sp>
        <p:nvSpPr>
          <p:cNvPr id="4" name="Slide Number Placeholder 3"/>
          <p:cNvSpPr>
            <a:spLocks noGrp="1"/>
          </p:cNvSpPr>
          <p:nvPr>
            <p:ph type="sldNum" sz="quarter" idx="12"/>
          </p:nvPr>
        </p:nvSpPr>
        <p:spPr/>
        <p:txBody>
          <a:bodyPr/>
          <a:lstStyle/>
          <a:p>
            <a:fld id="{C06371AA-6CC3-49D3-BCC2-49F0C97B286E}" type="slidenum">
              <a:rPr lang="en-CA" smtClean="0"/>
              <a:pPr/>
              <a:t>85</a:t>
            </a:fld>
            <a:endParaRPr lang="en-CA" dirty="0"/>
          </a:p>
        </p:txBody>
      </p:sp>
    </p:spTree>
    <p:extLst>
      <p:ext uri="{BB962C8B-B14F-4D97-AF65-F5344CB8AC3E}">
        <p14:creationId xmlns:p14="http://schemas.microsoft.com/office/powerpoint/2010/main" val="208792263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Even more LODLAM projects</a:t>
            </a:r>
            <a:endParaRPr lang="en-CA" sz="3600" dirty="0"/>
          </a:p>
        </p:txBody>
      </p:sp>
      <p:sp>
        <p:nvSpPr>
          <p:cNvPr id="3" name="Content Placeholder 2"/>
          <p:cNvSpPr>
            <a:spLocks noGrp="1"/>
          </p:cNvSpPr>
          <p:nvPr>
            <p:ph idx="1"/>
          </p:nvPr>
        </p:nvSpPr>
        <p:spPr>
          <a:xfrm>
            <a:off x="838200" y="1540565"/>
            <a:ext cx="10515600" cy="4636398"/>
          </a:xfrm>
        </p:spPr>
        <p:txBody>
          <a:bodyPr>
            <a:normAutofit fontScale="55000" lnSpcReduction="20000"/>
          </a:bodyPr>
          <a:lstStyle/>
          <a:p>
            <a:pPr marL="0" indent="0">
              <a:buNone/>
            </a:pPr>
            <a:endParaRPr lang="en-US" sz="3400" dirty="0"/>
          </a:p>
          <a:p>
            <a:pPr marL="0" indent="0">
              <a:buNone/>
            </a:pPr>
            <a:r>
              <a:rPr lang="en-US" sz="3400" dirty="0"/>
              <a:t>The Muninn Project </a:t>
            </a:r>
            <a:r>
              <a:rPr lang="en-US" sz="3400" u="sng" dirty="0">
                <a:hlinkClick r:id="rId3"/>
              </a:rPr>
              <a:t>http://blog.muninn-project.org/node/3</a:t>
            </a:r>
            <a:r>
              <a:rPr lang="en-US" sz="3400" dirty="0"/>
              <a:t> (open access)</a:t>
            </a:r>
            <a:endParaRPr lang="en-CA" sz="3400" dirty="0"/>
          </a:p>
          <a:p>
            <a:pPr marL="0" indent="0">
              <a:buNone/>
            </a:pPr>
            <a:endParaRPr lang="en-US" sz="3400" dirty="0" smtClean="0"/>
          </a:p>
          <a:p>
            <a:pPr marL="0" indent="0">
              <a:buNone/>
            </a:pPr>
            <a:r>
              <a:rPr lang="en-US" sz="3400" dirty="0"/>
              <a:t>Peter Neish (2014). Linked Data: Thinking Big, Starting Small. VALA 2014 Proceedings.  </a:t>
            </a:r>
            <a:r>
              <a:rPr lang="en-US" sz="3400" u="sng" dirty="0">
                <a:hlinkClick r:id="rId4"/>
              </a:rPr>
              <a:t>http://peter.neish.net/wp-content/uploads/sites/6/2014/02/VALA2014-Session-10-Neish-Paper.pdf</a:t>
            </a:r>
            <a:r>
              <a:rPr lang="en-US" sz="3400" dirty="0"/>
              <a:t> (open access</a:t>
            </a:r>
            <a:r>
              <a:rPr lang="en-US" sz="3400" dirty="0" smtClean="0"/>
              <a:t>)</a:t>
            </a:r>
          </a:p>
          <a:p>
            <a:pPr marL="0" indent="0">
              <a:buNone/>
            </a:pPr>
            <a:endParaRPr lang="en-US" sz="3400" dirty="0"/>
          </a:p>
          <a:p>
            <a:pPr marL="0" indent="0">
              <a:buNone/>
            </a:pPr>
            <a:r>
              <a:rPr lang="en-US" dirty="0"/>
              <a:t>OCLC (2013). Linked Data at OCLC </a:t>
            </a:r>
            <a:r>
              <a:rPr lang="en-US" dirty="0">
                <a:hlinkClick r:id="rId5"/>
              </a:rPr>
              <a:t>http://www.oclc.org/data.en.html</a:t>
            </a:r>
            <a:r>
              <a:rPr lang="en-US" dirty="0"/>
              <a:t> (open access)</a:t>
            </a:r>
          </a:p>
          <a:p>
            <a:pPr marL="0" indent="0">
              <a:buNone/>
            </a:pPr>
            <a:endParaRPr lang="en-CA" dirty="0"/>
          </a:p>
          <a:p>
            <a:pPr marL="0" indent="0">
              <a:buNone/>
            </a:pPr>
            <a:r>
              <a:rPr lang="en-CA" dirty="0"/>
              <a:t>Pan-Canadian Documentary Heritage Network Linked Open Data Visualization “Proof-of-Concept” Out of the trenches: linked open data of the first world war: final report. </a:t>
            </a:r>
            <a:r>
              <a:rPr lang="en-CA" u="sng" dirty="0">
                <a:hlinkClick r:id="rId6"/>
              </a:rPr>
              <a:t>http://www.canadiana.ca/sites/pub.canadiana.ca/files/PCDHN%20Proof-of-concept_Final-Report-ENG_0.pdf</a:t>
            </a:r>
            <a:r>
              <a:rPr lang="en-CA" dirty="0"/>
              <a:t> (open access</a:t>
            </a:r>
            <a:r>
              <a:rPr lang="en-CA" dirty="0" smtClean="0"/>
              <a:t>)</a:t>
            </a:r>
          </a:p>
          <a:p>
            <a:pPr marL="0" indent="0">
              <a:buNone/>
            </a:pPr>
            <a:endParaRPr lang="en-US" dirty="0"/>
          </a:p>
          <a:p>
            <a:pPr marL="0" indent="0">
              <a:buNone/>
            </a:pPr>
            <a:r>
              <a:rPr lang="hu-HU" dirty="0"/>
              <a:t>Stefanie Rűhle, Francesca Schulze &amp; Michael Bűchner. Applying a Linked Data Compliant Model: The Usage of the Europeana Data Model by the Deutsche Digitale Bibliothek. Presented at International Conference on Dublin Core and Metadata Applications DC-2014, Austin, Texas, October 2014</a:t>
            </a:r>
          </a:p>
          <a:p>
            <a:pPr marL="0" indent="0">
              <a:buNone/>
            </a:pPr>
            <a:r>
              <a:rPr lang="hu-HU" dirty="0">
                <a:hlinkClick r:id="rId7"/>
              </a:rPr>
              <a:t>http://dcevents.dublincore.org/IntConf/dc-2014/paper/view/231</a:t>
            </a:r>
            <a:r>
              <a:rPr lang="en-US" dirty="0"/>
              <a:t> </a:t>
            </a:r>
            <a:r>
              <a:rPr lang="hu-HU" dirty="0"/>
              <a:t> (open access</a:t>
            </a:r>
            <a:r>
              <a:rPr lang="hu-HU" dirty="0" smtClean="0"/>
              <a:t>)</a:t>
            </a:r>
            <a:endParaRPr lang="en-CA" dirty="0"/>
          </a:p>
        </p:txBody>
      </p:sp>
      <p:sp>
        <p:nvSpPr>
          <p:cNvPr id="4" name="Slide Number Placeholder 3"/>
          <p:cNvSpPr>
            <a:spLocks noGrp="1"/>
          </p:cNvSpPr>
          <p:nvPr>
            <p:ph type="sldNum" sz="quarter" idx="12"/>
          </p:nvPr>
        </p:nvSpPr>
        <p:spPr/>
        <p:txBody>
          <a:bodyPr/>
          <a:lstStyle/>
          <a:p>
            <a:fld id="{C06371AA-6CC3-49D3-BCC2-49F0C97B286E}" type="slidenum">
              <a:rPr lang="en-CA" smtClean="0"/>
              <a:pPr/>
              <a:t>86</a:t>
            </a:fld>
            <a:endParaRPr lang="en-CA" dirty="0"/>
          </a:p>
        </p:txBody>
      </p:sp>
    </p:spTree>
    <p:extLst>
      <p:ext uri="{BB962C8B-B14F-4D97-AF65-F5344CB8AC3E}">
        <p14:creationId xmlns:p14="http://schemas.microsoft.com/office/powerpoint/2010/main" val="174234347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And even more LODLAM projects</a:t>
            </a:r>
            <a:endParaRPr lang="en-CA" sz="3600" dirty="0"/>
          </a:p>
        </p:txBody>
      </p:sp>
      <p:sp>
        <p:nvSpPr>
          <p:cNvPr id="3" name="Content Placeholder 2"/>
          <p:cNvSpPr>
            <a:spLocks noGrp="1"/>
          </p:cNvSpPr>
          <p:nvPr>
            <p:ph idx="1"/>
          </p:nvPr>
        </p:nvSpPr>
        <p:spPr/>
        <p:txBody>
          <a:bodyPr>
            <a:normAutofit fontScale="92500" lnSpcReduction="10000"/>
          </a:bodyPr>
          <a:lstStyle/>
          <a:p>
            <a:pPr marL="0" indent="0">
              <a:buNone/>
            </a:pPr>
            <a:r>
              <a:rPr lang="hu-HU" sz="2000" dirty="0" smtClean="0"/>
              <a:t>Dan</a:t>
            </a:r>
            <a:r>
              <a:rPr lang="en-US" sz="2000" dirty="0" smtClean="0"/>
              <a:t> Scott</a:t>
            </a:r>
            <a:r>
              <a:rPr lang="hu-HU" sz="2000" dirty="0" smtClean="0"/>
              <a:t>. </a:t>
            </a:r>
            <a:r>
              <a:rPr lang="hu-HU" sz="2000" dirty="0"/>
              <a:t>schema.org: machine-readable cataloguing for the open web. Presented at SWIB14, Bonn, Germany, December 2014 </a:t>
            </a:r>
            <a:r>
              <a:rPr lang="hu-HU" sz="2000" dirty="0">
                <a:hlinkClick r:id="rId3"/>
              </a:rPr>
              <a:t>http://</a:t>
            </a:r>
            <a:r>
              <a:rPr lang="hu-HU" sz="2000" dirty="0" smtClean="0">
                <a:hlinkClick r:id="rId3"/>
              </a:rPr>
              <a:t>swib.org/swib14/programme.php</a:t>
            </a:r>
            <a:r>
              <a:rPr lang="en-US" sz="2000" dirty="0" smtClean="0"/>
              <a:t> </a:t>
            </a:r>
            <a:r>
              <a:rPr lang="hu-HU" sz="2000" dirty="0" smtClean="0"/>
              <a:t>(</a:t>
            </a:r>
            <a:r>
              <a:rPr lang="hu-HU" sz="2000" dirty="0"/>
              <a:t>open access </a:t>
            </a:r>
            <a:r>
              <a:rPr lang="en-US" sz="2000" dirty="0" smtClean="0"/>
              <a:t>slides &amp; </a:t>
            </a:r>
            <a:r>
              <a:rPr lang="hu-HU" sz="2000" dirty="0" smtClean="0"/>
              <a:t>video</a:t>
            </a:r>
            <a:r>
              <a:rPr lang="hu-HU" sz="2000" dirty="0"/>
              <a:t>)</a:t>
            </a:r>
          </a:p>
          <a:p>
            <a:pPr marL="0" indent="0">
              <a:buNone/>
            </a:pPr>
            <a:endParaRPr lang="en-CA" sz="2000" dirty="0"/>
          </a:p>
          <a:p>
            <a:pPr marL="0" indent="0">
              <a:buNone/>
            </a:pPr>
            <a:r>
              <a:rPr lang="en-US" sz="2000" dirty="0"/>
              <a:t>UNLV’s Linked Data Project (2014)  </a:t>
            </a:r>
            <a:r>
              <a:rPr lang="en-US" sz="2000" u="sng" dirty="0">
                <a:hlinkClick r:id="rId4"/>
              </a:rPr>
              <a:t>http://www.library.unlv.edu/linked-data</a:t>
            </a:r>
            <a:r>
              <a:rPr lang="en-US" sz="2000" dirty="0"/>
              <a:t> (open access</a:t>
            </a:r>
            <a:r>
              <a:rPr lang="en-US" sz="2000" dirty="0" smtClean="0"/>
              <a:t>)</a:t>
            </a:r>
          </a:p>
          <a:p>
            <a:pPr marL="0" indent="0">
              <a:buNone/>
            </a:pPr>
            <a:endParaRPr lang="en-CA" sz="2000" dirty="0"/>
          </a:p>
          <a:p>
            <a:pPr marL="0" indent="0">
              <a:buNone/>
            </a:pPr>
            <a:r>
              <a:rPr lang="en-US" sz="2000" dirty="0"/>
              <a:t>VIAF: Virtual International Authority File </a:t>
            </a:r>
            <a:r>
              <a:rPr lang="en-US" sz="2000" u="sng" dirty="0">
                <a:hlinkClick r:id="rId5"/>
              </a:rPr>
              <a:t>http://viaf.org/</a:t>
            </a:r>
            <a:r>
              <a:rPr lang="en-US" sz="2000" dirty="0"/>
              <a:t> (open access</a:t>
            </a:r>
            <a:r>
              <a:rPr lang="en-US" sz="2000" dirty="0" smtClean="0"/>
              <a:t>)</a:t>
            </a:r>
          </a:p>
          <a:p>
            <a:pPr marL="0" indent="0">
              <a:buNone/>
            </a:pPr>
            <a:endParaRPr lang="en-CA" sz="2000" dirty="0"/>
          </a:p>
          <a:p>
            <a:pPr marL="0" indent="0">
              <a:buNone/>
            </a:pPr>
            <a:r>
              <a:rPr lang="en-US" sz="2000" dirty="0"/>
              <a:t>Richard Wallis (2013). Linked Data Progress with OCLC and Others. At OCLC Linked Data Round Table, IFLA Conference, Aug. 19, 2013, Singapore. </a:t>
            </a:r>
            <a:r>
              <a:rPr lang="en-US" sz="2000" u="sng" dirty="0">
                <a:hlinkClick r:id="rId6"/>
              </a:rPr>
              <a:t>http://www.slideshare.net/rjw/linked-data-progress-ifla-2013</a:t>
            </a:r>
            <a:r>
              <a:rPr lang="en-US" sz="2000" dirty="0"/>
              <a:t> (open access</a:t>
            </a:r>
            <a:r>
              <a:rPr lang="en-US" sz="2000" dirty="0" smtClean="0"/>
              <a:t>)</a:t>
            </a:r>
          </a:p>
          <a:p>
            <a:pPr marL="0" indent="0">
              <a:buNone/>
            </a:pPr>
            <a:endParaRPr lang="en-CA" sz="2000" dirty="0"/>
          </a:p>
          <a:p>
            <a:pPr marL="0" indent="0">
              <a:buNone/>
            </a:pPr>
            <a:r>
              <a:rPr lang="en-US" sz="2000" dirty="0"/>
              <a:t>Neil Wilson (2014) The Linked Open British National Bibliography </a:t>
            </a:r>
            <a:r>
              <a:rPr lang="en-US" sz="2000" u="sng" dirty="0">
                <a:hlinkClick r:id="rId7"/>
              </a:rPr>
              <a:t>http://data.gov.uk/blog/linked-open-british-national-bibliography</a:t>
            </a:r>
            <a:r>
              <a:rPr lang="en-US" sz="2000" dirty="0"/>
              <a:t> blog post 22/04/2014 (open access)</a:t>
            </a:r>
            <a:endParaRPr lang="en-CA" sz="2000" dirty="0"/>
          </a:p>
        </p:txBody>
      </p:sp>
      <p:sp>
        <p:nvSpPr>
          <p:cNvPr id="4" name="Slide Number Placeholder 3"/>
          <p:cNvSpPr>
            <a:spLocks noGrp="1"/>
          </p:cNvSpPr>
          <p:nvPr>
            <p:ph type="sldNum" sz="quarter" idx="12"/>
          </p:nvPr>
        </p:nvSpPr>
        <p:spPr/>
        <p:txBody>
          <a:bodyPr/>
          <a:lstStyle/>
          <a:p>
            <a:fld id="{C06371AA-6CC3-49D3-BCC2-49F0C97B286E}" type="slidenum">
              <a:rPr lang="en-CA" smtClean="0"/>
              <a:pPr/>
              <a:t>87</a:t>
            </a:fld>
            <a:endParaRPr lang="en-CA" dirty="0"/>
          </a:p>
        </p:txBody>
      </p:sp>
    </p:spTree>
    <p:extLst>
      <p:ext uri="{BB962C8B-B14F-4D97-AF65-F5344CB8AC3E}">
        <p14:creationId xmlns:p14="http://schemas.microsoft.com/office/powerpoint/2010/main" val="35854317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Sharing unique resources (via OCLC)</a:t>
            </a:r>
            <a:endParaRPr lang="en-CA" dirty="0"/>
          </a:p>
        </p:txBody>
      </p:sp>
      <p:sp>
        <p:nvSpPr>
          <p:cNvPr id="3" name="Content Placeholder 2"/>
          <p:cNvSpPr>
            <a:spLocks noGrp="1"/>
          </p:cNvSpPr>
          <p:nvPr>
            <p:ph idx="1"/>
          </p:nvPr>
        </p:nvSpPr>
        <p:spPr/>
        <p:txBody>
          <a:bodyPr>
            <a:normAutofit/>
          </a:bodyPr>
          <a:lstStyle/>
          <a:p>
            <a:pPr marL="0" indent="0">
              <a:buNone/>
            </a:pPr>
            <a:r>
              <a:rPr lang="en-CA" dirty="0">
                <a:hlinkClick r:id="rId3"/>
              </a:rPr>
              <a:t>A catalogue of the Lady Aberdeen Library on the History of Women in the University of Waterloo Library</a:t>
            </a:r>
            <a:endParaRPr lang="en-CA" dirty="0"/>
          </a:p>
          <a:p>
            <a:pPr marL="0" indent="0">
              <a:buNone/>
            </a:pPr>
            <a:endParaRPr lang="en-CA" sz="2200" dirty="0"/>
          </a:p>
          <a:p>
            <a:pPr marL="0" indent="0">
              <a:buNone/>
            </a:pPr>
            <a:r>
              <a:rPr lang="en-CA" sz="2200" b="1" dirty="0"/>
              <a:t>schema: name</a:t>
            </a:r>
            <a:r>
              <a:rPr lang="en-CA" sz="2200" dirty="0"/>
              <a:t> “A catalogue of the Lady Aberdeen Library on the History of Women in the University of Waterloo Library”</a:t>
            </a:r>
          </a:p>
          <a:p>
            <a:pPr marL="0" indent="0">
              <a:buNone/>
            </a:pPr>
            <a:endParaRPr lang="en-CA" sz="2200" dirty="0"/>
          </a:p>
          <a:p>
            <a:pPr marL="0" indent="0">
              <a:buNone/>
            </a:pPr>
            <a:r>
              <a:rPr lang="en-CA" sz="2200" b="1" dirty="0"/>
              <a:t>schema: creator </a:t>
            </a:r>
            <a:r>
              <a:rPr lang="en-CA" sz="2200" dirty="0">
                <a:hlinkClick r:id="rId4"/>
              </a:rPr>
              <a:t>http://viaf.org/viaf/265365743</a:t>
            </a:r>
            <a:endParaRPr lang="en-CA" sz="2200" dirty="0"/>
          </a:p>
          <a:p>
            <a:pPr marL="0" indent="0">
              <a:buNone/>
            </a:pPr>
            <a:r>
              <a:rPr lang="en-CA" sz="2200" dirty="0"/>
              <a:t>		   </a:t>
            </a:r>
            <a:r>
              <a:rPr lang="en-CA" sz="2200" b="1" dirty="0"/>
              <a:t>rdf:type</a:t>
            </a:r>
            <a:r>
              <a:rPr lang="en-CA" sz="2200" dirty="0"/>
              <a:t>	</a:t>
            </a:r>
            <a:r>
              <a:rPr lang="en-CA" sz="2200" b="1" dirty="0"/>
              <a:t>schema: Organization</a:t>
            </a:r>
          </a:p>
          <a:p>
            <a:pPr marL="400050" lvl="1" indent="0">
              <a:buNone/>
            </a:pPr>
            <a:r>
              <a:rPr lang="en-CA" sz="1800" dirty="0"/>
              <a:t>    </a:t>
            </a:r>
            <a:r>
              <a:rPr lang="en-CA" b="1" dirty="0"/>
              <a:t>schema:Name</a:t>
            </a:r>
            <a:r>
              <a:rPr lang="en-CA" dirty="0"/>
              <a:t> “University of Waterloo. Library. Lady Aberdeen Collection”</a:t>
            </a:r>
          </a:p>
          <a:p>
            <a:pPr marL="0" indent="0">
              <a:buNone/>
            </a:pPr>
            <a:r>
              <a:rPr lang="en-CA" sz="2200" dirty="0"/>
              <a:t>   </a:t>
            </a:r>
            <a:endParaRPr lang="en-CA" dirty="0" smtClean="0">
              <a:hlinkClick r:id="rId3"/>
            </a:endParaRPr>
          </a:p>
        </p:txBody>
      </p:sp>
      <p:sp>
        <p:nvSpPr>
          <p:cNvPr id="5" name="Footer Placeholder 4"/>
          <p:cNvSpPr>
            <a:spLocks noGrp="1"/>
          </p:cNvSpPr>
          <p:nvPr>
            <p:ph type="ftr" sz="quarter" idx="11"/>
          </p:nvPr>
        </p:nvSpPr>
        <p:spPr/>
        <p:txBody>
          <a:bodyPr/>
          <a:lstStyle/>
          <a:p>
            <a:r>
              <a:rPr lang="en-US" dirty="0" smtClean="0"/>
              <a:t>LODLAMTO 2016 - Introducing LOD</a:t>
            </a:r>
            <a:endParaRPr lang="en-US" dirty="0"/>
          </a:p>
        </p:txBody>
      </p:sp>
      <p:sp>
        <p:nvSpPr>
          <p:cNvPr id="4" name="Slide Number Placeholder 3"/>
          <p:cNvSpPr>
            <a:spLocks noGrp="1"/>
          </p:cNvSpPr>
          <p:nvPr>
            <p:ph type="sldNum" sz="quarter" idx="12"/>
          </p:nvPr>
        </p:nvSpPr>
        <p:spPr/>
        <p:txBody>
          <a:bodyPr/>
          <a:lstStyle/>
          <a:p>
            <a:fld id="{C06371AA-6CC3-49D3-BCC2-49F0C97B286E}" type="slidenum">
              <a:rPr lang="en-CA" smtClean="0"/>
              <a:pPr/>
              <a:t>9</a:t>
            </a:fld>
            <a:endParaRPr lang="en-CA" dirty="0"/>
          </a:p>
        </p:txBody>
      </p:sp>
    </p:spTree>
    <p:extLst>
      <p:ext uri="{BB962C8B-B14F-4D97-AF65-F5344CB8AC3E}">
        <p14:creationId xmlns:p14="http://schemas.microsoft.com/office/powerpoint/2010/main" val="21671810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2433</TotalTime>
  <Words>5800</Words>
  <Application>Microsoft Office PowerPoint</Application>
  <PresentationFormat>Widescreen</PresentationFormat>
  <Paragraphs>952</Paragraphs>
  <Slides>87</Slides>
  <Notes>45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Arial Unicode MS</vt:lpstr>
      <vt:lpstr>Arial</vt:lpstr>
      <vt:lpstr>Calibri</vt:lpstr>
      <vt:lpstr>Calibri Light</vt:lpstr>
      <vt:lpstr>Verdana</vt:lpstr>
      <vt:lpstr>Office Theme</vt:lpstr>
      <vt:lpstr>Introduction to linked open data in libraries, archives and museums (LODLAM)</vt:lpstr>
      <vt:lpstr>Introduction, assumptions, objectives</vt:lpstr>
      <vt:lpstr>Fostering a safe learning environment</vt:lpstr>
      <vt:lpstr>Agenda</vt:lpstr>
      <vt:lpstr>Exercise One</vt:lpstr>
      <vt:lpstr>Linked open data in libraries, archives and museums</vt:lpstr>
      <vt:lpstr>Sharing controlled vocabularies: VIAF</vt:lpstr>
      <vt:lpstr>Sharing controlled vocabularies: AAT</vt:lpstr>
      <vt:lpstr>Sharing unique resources (via OCLC)</vt:lpstr>
      <vt:lpstr>Sharing holdings information</vt:lpstr>
      <vt:lpstr>Sharing holdings information</vt:lpstr>
      <vt:lpstr>Imagine use of our holdings data</vt:lpstr>
      <vt:lpstr>Replacing MARC</vt:lpstr>
      <vt:lpstr>Beyond metadata: sharing our documentary heritage</vt:lpstr>
      <vt:lpstr>WWI Letter from Canadian Great War Project</vt:lpstr>
      <vt:lpstr>Making library people visible on the web</vt:lpstr>
      <vt:lpstr>Visualizing library people</vt:lpstr>
      <vt:lpstr>Connecting local digital libraries</vt:lpstr>
      <vt:lpstr>Connecting across libraries &amp; archives</vt:lpstr>
      <vt:lpstr>Crowdsourcing Relationships</vt:lpstr>
      <vt:lpstr>Augment our catalogues</vt:lpstr>
      <vt:lpstr>Augment our catalogues</vt:lpstr>
      <vt:lpstr>Augment our catalogues</vt:lpstr>
      <vt:lpstr>Augment our catalogues</vt:lpstr>
      <vt:lpstr>Augment our catalogues</vt:lpstr>
      <vt:lpstr>Mash-up external resources: FAO</vt:lpstr>
      <vt:lpstr>What is linked open data</vt:lpstr>
      <vt:lpstr>What is linked data?</vt:lpstr>
      <vt:lpstr>Is your information machine-actionable? Web Page</vt:lpstr>
      <vt:lpstr>Traditional web page mark-up (simplified)</vt:lpstr>
      <vt:lpstr>Web page with structured data</vt:lpstr>
      <vt:lpstr>Use structured, machine-actionable data</vt:lpstr>
      <vt:lpstr>Identify your data</vt:lpstr>
      <vt:lpstr>Structured data in DBpedia</vt:lpstr>
      <vt:lpstr>Smarter browser results</vt:lpstr>
      <vt:lpstr>Is your information machine-actionable? Bibliographic/Authority records</vt:lpstr>
      <vt:lpstr>Catalogue cards - Authority</vt:lpstr>
      <vt:lpstr>MARC – Cataloguer View</vt:lpstr>
      <vt:lpstr>MARC – Machine View</vt:lpstr>
      <vt:lpstr>Linked Data Concepts: Use structured data</vt:lpstr>
      <vt:lpstr>Linked Data Concepts: Data as simple statements</vt:lpstr>
      <vt:lpstr>Linked Data concepts: Join statements together; show relationships</vt:lpstr>
      <vt:lpstr>Join with authority statements</vt:lpstr>
      <vt:lpstr>Linked data concepts:  Join with external data</vt:lpstr>
      <vt:lpstr>Using our Margaret Atwood example</vt:lpstr>
      <vt:lpstr>Things in our records and documents</vt:lpstr>
      <vt:lpstr>Exercise 2</vt:lpstr>
      <vt:lpstr>RDF, URIs, Ontologies</vt:lpstr>
      <vt:lpstr>Linked data concepts: Data as simple statements</vt:lpstr>
      <vt:lpstr>Linked data concepts: Data in graphs</vt:lpstr>
      <vt:lpstr>Resource Description Framework (RDF) for statements</vt:lpstr>
      <vt:lpstr>What about competing statements?</vt:lpstr>
      <vt:lpstr>What are some of the (mostly uniform) identifiers we are familiar with?</vt:lpstr>
      <vt:lpstr>Linked data concepts: use URIs that have a location on the web</vt:lpstr>
      <vt:lpstr>Identify everything with URI</vt:lpstr>
      <vt:lpstr>Provide useful information about things (subject/object)</vt:lpstr>
      <vt:lpstr>Provide useful information about things (property)</vt:lpstr>
      <vt:lpstr>Include links to other URIs for expanded discovery</vt:lpstr>
      <vt:lpstr>Re-use vocabularies/ontologies</vt:lpstr>
      <vt:lpstr>Ontologies: what is a person? (according to FOAF)</vt:lpstr>
      <vt:lpstr>Ontologies: what can we infer?</vt:lpstr>
      <vt:lpstr>Connect your entities to matching/similar entities</vt:lpstr>
      <vt:lpstr>Some things don’t have URIs: literals</vt:lpstr>
      <vt:lpstr>The web of data</vt:lpstr>
      <vt:lpstr>Exercise 3</vt:lpstr>
      <vt:lpstr>RDF Data on the Web</vt:lpstr>
      <vt:lpstr>Serialization – Formatting your LOD</vt:lpstr>
      <vt:lpstr>RDF in XML</vt:lpstr>
      <vt:lpstr>RDF in XML</vt:lpstr>
      <vt:lpstr>RDF in N3/Turtle</vt:lpstr>
      <vt:lpstr>Example from transforming MARC to BIBFRAME</vt:lpstr>
      <vt:lpstr>Finding and using linked open data</vt:lpstr>
      <vt:lpstr>SPARQL Example: members of Queen and their associated bands (querying Dbpedia)</vt:lpstr>
      <vt:lpstr>Microdata and RDFa</vt:lpstr>
      <vt:lpstr>Microdata in catalogue records</vt:lpstr>
      <vt:lpstr>Microdata in catalogue records</vt:lpstr>
      <vt:lpstr>Tim Berners-Lee’s 5 stars of LOD</vt:lpstr>
      <vt:lpstr>The Linked Open Data Cloud Diagram</vt:lpstr>
      <vt:lpstr>What next?</vt:lpstr>
      <vt:lpstr>Thank you!</vt:lpstr>
      <vt:lpstr>Some General Linked Data Resources</vt:lpstr>
      <vt:lpstr>Some LODLAM Projects</vt:lpstr>
      <vt:lpstr>Some LODLAM Projects</vt:lpstr>
      <vt:lpstr>Some more LODLAM projects</vt:lpstr>
      <vt:lpstr>Even more LODLAM projects</vt:lpstr>
      <vt:lpstr>Even more LODLAM projects</vt:lpstr>
      <vt:lpstr>And even more LODLAM projects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Alison Hitchens</dc:creator>
  <cp:lastModifiedBy>Alison Hitchens</cp:lastModifiedBy>
  <cp:revision>92</cp:revision>
  <dcterms:created xsi:type="dcterms:W3CDTF">2016-04-30T17:50:04Z</dcterms:created>
  <dcterms:modified xsi:type="dcterms:W3CDTF">2016-05-11T17:12:29Z</dcterms:modified>
</cp:coreProperties>
</file>